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619" r:id="rId3"/>
    <p:sldId id="620" r:id="rId4"/>
    <p:sldId id="676" r:id="rId5"/>
    <p:sldId id="626" r:id="rId6"/>
    <p:sldId id="624" r:id="rId7"/>
    <p:sldId id="623" r:id="rId8"/>
    <p:sldId id="627" r:id="rId9"/>
    <p:sldId id="677" r:id="rId10"/>
    <p:sldId id="628" r:id="rId11"/>
    <p:sldId id="629" r:id="rId12"/>
    <p:sldId id="636" r:id="rId13"/>
    <p:sldId id="631" r:id="rId14"/>
    <p:sldId id="630" r:id="rId15"/>
    <p:sldId id="632" r:id="rId16"/>
    <p:sldId id="633" r:id="rId17"/>
    <p:sldId id="634" r:id="rId18"/>
    <p:sldId id="637" r:id="rId19"/>
    <p:sldId id="641" r:id="rId20"/>
    <p:sldId id="638" r:id="rId21"/>
    <p:sldId id="642" r:id="rId22"/>
    <p:sldId id="640" r:id="rId23"/>
    <p:sldId id="639" r:id="rId24"/>
    <p:sldId id="678" r:id="rId25"/>
    <p:sldId id="655" r:id="rId26"/>
    <p:sldId id="670" r:id="rId27"/>
    <p:sldId id="644" r:id="rId28"/>
    <p:sldId id="657" r:id="rId29"/>
    <p:sldId id="659" r:id="rId30"/>
    <p:sldId id="661" r:id="rId31"/>
    <p:sldId id="663" r:id="rId32"/>
    <p:sldId id="664" r:id="rId33"/>
    <p:sldId id="646" r:id="rId34"/>
    <p:sldId id="679" r:id="rId35"/>
    <p:sldId id="635" r:id="rId36"/>
    <p:sldId id="662" r:id="rId37"/>
    <p:sldId id="665" r:id="rId38"/>
    <p:sldId id="666" r:id="rId39"/>
    <p:sldId id="648" r:id="rId40"/>
    <p:sldId id="647" r:id="rId41"/>
    <p:sldId id="671" r:id="rId42"/>
    <p:sldId id="649" r:id="rId43"/>
    <p:sldId id="653" r:id="rId44"/>
    <p:sldId id="668" r:id="rId45"/>
    <p:sldId id="650" r:id="rId46"/>
    <p:sldId id="651" r:id="rId47"/>
    <p:sldId id="669" r:id="rId48"/>
    <p:sldId id="652" r:id="rId49"/>
    <p:sldId id="675" r:id="rId50"/>
    <p:sldId id="674" r:id="rId51"/>
    <p:sldId id="658" r:id="rId52"/>
    <p:sldId id="656" r:id="rId53"/>
    <p:sldId id="673" r:id="rId54"/>
    <p:sldId id="672" r:id="rId55"/>
    <p:sldId id="680" r:id="rId56"/>
    <p:sldId id="654" r:id="rId57"/>
    <p:sldId id="682" r:id="rId58"/>
    <p:sldId id="681" r:id="rId59"/>
    <p:sldId id="683" r:id="rId60"/>
    <p:sldId id="686" r:id="rId61"/>
    <p:sldId id="684" r:id="rId62"/>
    <p:sldId id="690" r:id="rId63"/>
    <p:sldId id="685" r:id="rId64"/>
    <p:sldId id="691" r:id="rId65"/>
    <p:sldId id="692" r:id="rId66"/>
    <p:sldId id="693" r:id="rId67"/>
    <p:sldId id="277" r:id="rId68"/>
  </p:sldIdLst>
  <p:sldSz cx="12192000" cy="6858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libri Light" panose="020F0302020204030204" pitchFamily="34" charset="0"/>
      <p:regular r:id="rId74"/>
      <p:italic r:id="rId75"/>
    </p:embeddedFont>
    <p:embeddedFont>
      <p:font typeface="Cambria Math" panose="02040503050406030204" pitchFamily="18" charset="0"/>
      <p:regular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SimHei" panose="02010609060101010101" pitchFamily="49" charset="-122"/>
      <p:regular r:id="rId81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F8"/>
    <a:srgbClr val="F7F5B6"/>
    <a:srgbClr val="6F42C1"/>
    <a:srgbClr val="D73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78"/>
    <p:restoredTop sz="96671"/>
  </p:normalViewPr>
  <p:slideViewPr>
    <p:cSldViewPr snapToGrid="0" snapToObjects="1">
      <p:cViewPr varScale="1">
        <p:scale>
          <a:sx n="101" d="100"/>
          <a:sy n="101" d="100"/>
        </p:scale>
        <p:origin x="232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D7121-F3D1-7F44-B365-80E67D71FC67}" type="datetimeFigureOut">
              <a:rPr kumimoji="1" lang="zh-CN" altLang="en-US" smtClean="0"/>
              <a:t>2025/11/26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B1C4C-66EF-0F4C-B7A3-FECCA39F5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90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3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264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2365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8943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008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678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315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14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985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1681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814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636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180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762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5848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2869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884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4241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655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7531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8633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14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907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7858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3593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177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3341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9578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9621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509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771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2760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742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1652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530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4413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731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3308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8018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375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3337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2599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6663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9668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48734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2124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8554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25019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25076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048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3781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55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013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2124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3CB2-1833-6446-A58B-BEBE6542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FF91-2EF8-A14C-8D6E-2B415D670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FBB7F-1F1F-3041-8F34-551E53C2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0454-CBC5-0844-8E76-C6E28BA84909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DE26-F415-E744-8334-737A7B9D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80306-4003-1944-95E0-41599C6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AEC2-52BA-024C-8C6C-BED550C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E96FE-CB14-1B4A-85E1-5E8513611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4636-F688-CE46-B139-31397757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FEA7-8E1E-3748-B5F1-ACBF6673B8E4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7477-485C-4A4E-A893-61CFDB4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33B9-FD9F-1C40-89F4-1C7EAA8D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1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5246-F61B-A441-9874-62E185482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F60BD-3BDF-7945-A4E7-1F5DF859A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1581-7D0A-CE4B-AA9F-4C88715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D00C-90CD-4E48-A64B-1F5FC61CCF5A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E9E29-8E4E-C14A-8B17-5566A0F0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B503-7F83-9649-BA45-24F26623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4003-1CF9-4C49-A837-0872445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B51C4-2549-FC4F-BDA5-F5A602F3F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2E324-444F-9548-B027-17ACC2FC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6404-DCAA-A44D-9657-B605F185714F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BAA2-8C85-9745-85A2-B41016CB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70CA-67CB-D947-B79B-24FC521B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D370-A91D-7A4D-ADC1-8DB123A0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5780B-CE87-3A4B-A7D2-4A7F24DF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3DD42-A223-9545-ADF3-BC52370E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B659-EDE0-AD4D-9A19-F97575D3A86B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D4323-9031-DC47-8A94-A29335B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D6BC-9512-A841-B1C3-7903D18E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0F54-9BA1-B247-9E3B-D4E932B4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11D2-B35F-3F47-A8AB-22CE38A25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E9B7-C6E3-AC4A-803D-9E61265A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AC729-0C67-9342-95AD-9C732DB4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7E15-EF90-A04C-9E8D-7D87F5B3144A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346A-9DE9-E145-BECE-596797C0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A837-D9D0-6146-AEC5-C35121FB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5876-C723-9744-BF58-EFB872D5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35E38-1170-5149-A855-7CBDCBFD2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2E9E2-0892-F446-8EC6-B8B00DE8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4CB34-5AEB-F54E-AFF0-B66A8CD4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C53D7-FBC1-1747-9350-41EBBB255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6BB04-91F7-B241-B009-701C0A53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5F99-32E8-AE48-9E4E-C28EA4F528EC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27985-26B7-5741-8D93-99E60FE6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63637-43DC-C54C-984F-098B7918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1EDF-179A-0C49-895A-2CEEB3A8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67691-EB33-0242-A864-323F5DEF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6F4D-5BFF-3547-AC37-787533AFDFEE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41A9A-DE87-6E45-9DE0-DABFF5C0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888DC-681B-1341-9420-5B959877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4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7ED2C-2CF1-ED42-BEDB-CF3138B1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076-A352-7F4B-AE9D-7D5DD7B99B48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62B63-CB01-1C43-8129-3486B490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36FC-3BEE-8C41-81C3-F2D77D53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0CC0-08A9-9843-8945-D7705989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4A4E-73BF-9944-9344-6B1CF5C1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2A37-9369-7448-9ABE-B54AD56AF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141C0-2267-0244-BE62-A04B3A4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F480-957E-A74F-87D5-CE10A0880AFC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8F276-CF22-8A4E-9CB9-B2EF60F4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4CAB-D56F-454F-9F7A-5354596D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0B6A-D032-8D48-AD3C-703F016D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44685-8048-A147-9613-C2895F7A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4F0BB-CBF4-D849-8CEE-9C459734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86F97-06C9-F340-9B2C-E83F5150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1469-409E-374F-A2C0-11933171BF7B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4FC2-462A-8847-B71A-17754A9C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4660-7CD5-BF45-A535-740346E8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9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6C6EE-F9D2-6148-A0B0-FA9944B3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61F9-840F-D740-95CA-FD5EE46D3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176A-AC6F-F140-B22E-3EF286D9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A9B15-69A7-A145-AC80-8CA66F579BF2}" type="datetime1">
              <a:rPr lang="en-US" altLang="zh-CN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B022-53E5-1F49-B0C5-55161277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7C76-189B-1F4E-96DB-3B5B8373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microsoft.com/office/2007/relationships/hdphoto" Target="../media/hdphoto9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microsoft.com/office/2007/relationships/hdphoto" Target="../media/hdphoto12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4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microsoft.com/office/2007/relationships/hdphoto" Target="../media/hdphoto19.wd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microsoft.com/office/2007/relationships/hdphoto" Target="../media/hdphoto18.wdp"/><Relationship Id="rId4" Type="http://schemas.microsoft.com/office/2007/relationships/hdphoto" Target="../media/hdphoto15.wdp"/><Relationship Id="rId9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53F7-14A7-E740-B5E2-36C20736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44" y="985647"/>
            <a:ext cx="11872511" cy="2387600"/>
          </a:xfrm>
        </p:spPr>
        <p:txBody>
          <a:bodyPr>
            <a:normAutofit/>
          </a:bodyPr>
          <a:lstStyle/>
          <a:p>
            <a:r>
              <a:rPr lang="en-US" b="1" dirty="0"/>
              <a:t>Exception Control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C44D-EF52-3E45-B5A7-9F0C333C3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46285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Introduction to Computer Systems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2025 Fall</a:t>
            </a:r>
          </a:p>
        </p:txBody>
      </p:sp>
    </p:spTree>
    <p:extLst>
      <p:ext uri="{BB962C8B-B14F-4D97-AF65-F5344CB8AC3E}">
        <p14:creationId xmlns:p14="http://schemas.microsoft.com/office/powerpoint/2010/main" val="96353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exception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AAD07-6CB3-734D-8972-F0A40AC49F94}"/>
              </a:ext>
            </a:extLst>
          </p:cNvPr>
          <p:cNvSpPr txBox="1"/>
          <p:nvPr/>
        </p:nvSpPr>
        <p:spPr>
          <a:xfrm>
            <a:off x="497039" y="1340310"/>
            <a:ext cx="7618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1(3).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结合课件第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9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-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10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页，讲解异常处理程序的运行过程，包括如何触发异常、如何在众多异常处理程序中找到对应的、 如何回到“正常控制流”中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5F9B7-ED29-FB43-A306-F975BB70FCDA}"/>
              </a:ext>
            </a:extLst>
          </p:cNvPr>
          <p:cNvSpPr/>
          <p:nvPr/>
        </p:nvSpPr>
        <p:spPr>
          <a:xfrm>
            <a:off x="408138" y="1327996"/>
            <a:ext cx="88900" cy="584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2E824-137C-1D4B-96C3-34DB05138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8"/>
          <a:stretch/>
        </p:blipFill>
        <p:spPr>
          <a:xfrm>
            <a:off x="268438" y="2828778"/>
            <a:ext cx="2709418" cy="17185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CFBB3-61CD-FB46-A8B5-F4212FB03406}"/>
              </a:ext>
            </a:extLst>
          </p:cNvPr>
          <p:cNvSpPr txBox="1"/>
          <p:nvPr/>
        </p:nvSpPr>
        <p:spPr>
          <a:xfrm>
            <a:off x="845530" y="4534793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打印机着火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(!)</a:t>
            </a:r>
            <a:endParaRPr kumimoji="1" lang="zh-CN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11976A-7339-8140-90E4-84FD2A9A996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977856" y="3688037"/>
            <a:ext cx="15180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231593B-2A44-4C46-BA69-150EF6EC7B75}"/>
              </a:ext>
            </a:extLst>
          </p:cNvPr>
          <p:cNvSpPr/>
          <p:nvPr/>
        </p:nvSpPr>
        <p:spPr>
          <a:xfrm rot="5400000">
            <a:off x="4627506" y="3144811"/>
            <a:ext cx="877701" cy="111948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D5415E-4DDC-9F42-98CE-2BF99152D930}"/>
              </a:ext>
            </a:extLst>
          </p:cNvPr>
          <p:cNvSpPr txBox="1"/>
          <p:nvPr/>
        </p:nvSpPr>
        <p:spPr>
          <a:xfrm>
            <a:off x="3298297" y="32665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电</a:t>
            </a:r>
            <a:r>
              <a:rPr kumimoji="1" lang="zh-CN" altLang="en-CN" dirty="0">
                <a:latin typeface="SimHei" panose="02010609060101010101" pitchFamily="49" charset="-122"/>
                <a:ea typeface="SimHei" panose="02010609060101010101" pitchFamily="49" charset="-122"/>
              </a:rPr>
              <a:t>信号</a:t>
            </a:r>
            <a:endParaRPr kumimoji="1"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A7E7CD-1841-8049-827D-0B4940422DCB}"/>
              </a:ext>
            </a:extLst>
          </p:cNvPr>
          <p:cNvCxnSpPr>
            <a:cxnSpLocks/>
          </p:cNvCxnSpPr>
          <p:nvPr/>
        </p:nvCxnSpPr>
        <p:spPr>
          <a:xfrm flipV="1">
            <a:off x="5658773" y="3683037"/>
            <a:ext cx="1684436" cy="1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D28616-C58D-7947-81FC-19103A08AFE7}"/>
                  </a:ext>
                </a:extLst>
              </p:cNvPr>
              <p:cNvSpPr txBox="1"/>
              <p:nvPr/>
            </p:nvSpPr>
            <p:spPr>
              <a:xfrm>
                <a:off x="5995723" y="3272973"/>
                <a:ext cx="1010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异常号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𝑘</m:t>
                    </m:r>
                  </m:oMath>
                </a14:m>
                <a:endParaRPr kumimoji="1" lang="zh-CN" altLang="en-US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D28616-C58D-7947-81FC-19103A08A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723" y="3272973"/>
                <a:ext cx="1010533" cy="369332"/>
              </a:xfrm>
              <a:prstGeom prst="rect">
                <a:avLst/>
              </a:prstGeom>
              <a:blipFill>
                <a:blip r:embed="rId4"/>
                <a:stretch>
                  <a:fillRect l="-5000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CE25C94-19F0-A543-8C50-506B546BA18A}"/>
              </a:ext>
            </a:extLst>
          </p:cNvPr>
          <p:cNvSpPr txBox="1"/>
          <p:nvPr/>
        </p:nvSpPr>
        <p:spPr>
          <a:xfrm>
            <a:off x="5636811" y="375233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（发送到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8592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7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exception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AAD07-6CB3-734D-8972-F0A40AC49F94}"/>
              </a:ext>
            </a:extLst>
          </p:cNvPr>
          <p:cNvSpPr txBox="1"/>
          <p:nvPr/>
        </p:nvSpPr>
        <p:spPr>
          <a:xfrm>
            <a:off x="497039" y="1340310"/>
            <a:ext cx="7618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3).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结合课件第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9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-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10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页，讲解异常处理程序的运行过程，包括如何触发异常、如何在众多异常处理程序中找到对应的、 如何回到“正常控制流”中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5F9B7-ED29-FB43-A306-F975BB70FCDA}"/>
              </a:ext>
            </a:extLst>
          </p:cNvPr>
          <p:cNvSpPr/>
          <p:nvPr/>
        </p:nvSpPr>
        <p:spPr>
          <a:xfrm>
            <a:off x="408138" y="1327996"/>
            <a:ext cx="88900" cy="584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EA29D3-8A19-E44D-B3FB-FAB841AF8FB4}"/>
              </a:ext>
            </a:extLst>
          </p:cNvPr>
          <p:cNvCxnSpPr>
            <a:cxnSpLocks/>
          </p:cNvCxnSpPr>
          <p:nvPr/>
        </p:nvCxnSpPr>
        <p:spPr>
          <a:xfrm flipV="1">
            <a:off x="1476716" y="3637668"/>
            <a:ext cx="1684436" cy="1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9C822-4FF8-154C-8E58-B85F9F92F9C0}"/>
                  </a:ext>
                </a:extLst>
              </p:cNvPr>
              <p:cNvSpPr txBox="1"/>
              <p:nvPr/>
            </p:nvSpPr>
            <p:spPr>
              <a:xfrm>
                <a:off x="1813666" y="3227604"/>
                <a:ext cx="1010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异常号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𝑘</m:t>
                    </m:r>
                  </m:oMath>
                </a14:m>
                <a:endParaRPr kumimoji="1" lang="zh-CN" altLang="en-US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9C822-4FF8-154C-8E58-B85F9F92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666" y="3227604"/>
                <a:ext cx="1010533" cy="369332"/>
              </a:xfrm>
              <a:prstGeom prst="rect">
                <a:avLst/>
              </a:prstGeom>
              <a:blipFill>
                <a:blip r:embed="rId3"/>
                <a:stretch>
                  <a:fillRect l="-6250"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F3EBD03-F975-5D47-8ED3-6231551B32AF}"/>
              </a:ext>
            </a:extLst>
          </p:cNvPr>
          <p:cNvSpPr txBox="1"/>
          <p:nvPr/>
        </p:nvSpPr>
        <p:spPr>
          <a:xfrm>
            <a:off x="1454754" y="370696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（发送到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FDD9EC5-886C-3542-A787-0A16B2800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831" y="2565251"/>
            <a:ext cx="3785627" cy="2791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A7C2B-6B2A-1141-9E23-4B4BA639F8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0"/>
          <a:stretch/>
        </p:blipFill>
        <p:spPr>
          <a:xfrm>
            <a:off x="3183112" y="2875120"/>
            <a:ext cx="4132087" cy="20147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14102A-0D52-7044-8742-9FC5192805A2}"/>
              </a:ext>
            </a:extLst>
          </p:cNvPr>
          <p:cNvCxnSpPr>
            <a:cxnSpLocks/>
          </p:cNvCxnSpPr>
          <p:nvPr/>
        </p:nvCxnSpPr>
        <p:spPr>
          <a:xfrm flipV="1">
            <a:off x="6785809" y="2329541"/>
            <a:ext cx="493633" cy="13774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BB8A44-374E-7044-908B-24A1CE37DBD7}"/>
              </a:ext>
            </a:extLst>
          </p:cNvPr>
          <p:cNvCxnSpPr>
            <a:cxnSpLocks/>
          </p:cNvCxnSpPr>
          <p:nvPr/>
        </p:nvCxnSpPr>
        <p:spPr>
          <a:xfrm>
            <a:off x="6809873" y="4162651"/>
            <a:ext cx="527286" cy="17432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AE915C-D52A-4A42-9634-8846FD26B765}"/>
              </a:ext>
            </a:extLst>
          </p:cNvPr>
          <p:cNvSpPr txBox="1"/>
          <p:nvPr/>
        </p:nvSpPr>
        <p:spPr>
          <a:xfrm>
            <a:off x="7279442" y="225747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异常表</a:t>
            </a:r>
            <a:r>
              <a:rPr kumimoji="1" lang="zh-CN" altLang="en-CN" sz="14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基址寄存器</a:t>
            </a:r>
            <a:endParaRPr kumimoji="1" lang="zh-CN" altLang="en-US" sz="1400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9D2D086-AB6E-624F-BE30-FE449C9615C8}"/>
                  </a:ext>
                </a:extLst>
              </p:cNvPr>
              <p:cNvSpPr txBox="1"/>
              <p:nvPr/>
            </p:nvSpPr>
            <p:spPr>
              <a:xfrm>
                <a:off x="7855753" y="4113560"/>
                <a:ext cx="3790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𝑘</m:t>
                      </m:r>
                    </m:oMath>
                  </m:oMathPara>
                </a14:m>
                <a:endParaRPr kumimoji="1" lang="zh-CN" altLang="en-US" sz="1400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9D2D086-AB6E-624F-BE30-FE449C961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753" y="4113560"/>
                <a:ext cx="37907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0710DFA-31BD-894C-9B7A-C9FD1A112379}"/>
              </a:ext>
            </a:extLst>
          </p:cNvPr>
          <p:cNvSpPr txBox="1"/>
          <p:nvPr/>
        </p:nvSpPr>
        <p:spPr>
          <a:xfrm>
            <a:off x="8178801" y="463807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异常表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EE5CFCC-2D15-9941-990A-1B23573791AD}"/>
              </a:ext>
            </a:extLst>
          </p:cNvPr>
          <p:cNvSpPr/>
          <p:nvPr/>
        </p:nvSpPr>
        <p:spPr>
          <a:xfrm rot="5400000">
            <a:off x="463476" y="3090195"/>
            <a:ext cx="877701" cy="111948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控制器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21AF62-E3CE-164B-AC81-982D31466537}"/>
              </a:ext>
            </a:extLst>
          </p:cNvPr>
          <p:cNvCxnSpPr>
            <a:cxnSpLocks/>
          </p:cNvCxnSpPr>
          <p:nvPr/>
        </p:nvCxnSpPr>
        <p:spPr>
          <a:xfrm>
            <a:off x="10515600" y="5356887"/>
            <a:ext cx="0" cy="307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3FD21F-A45E-764D-83D4-7314E847C6EC}"/>
              </a:ext>
            </a:extLst>
          </p:cNvPr>
          <p:cNvSpPr txBox="1"/>
          <p:nvPr/>
        </p:nvSpPr>
        <p:spPr>
          <a:xfrm>
            <a:off x="8991600" y="5709437"/>
            <a:ext cx="304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找到打印机异常的</a:t>
            </a:r>
            <a:r>
              <a:rPr lang="zh-CN" altLang="en-US" i="0" u="none" strike="noStrike" dirty="0">
                <a:solidFill>
                  <a:srgbClr val="00000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处理函数</a:t>
            </a:r>
            <a:r>
              <a:rPr lang="zh-CN" altLang="en-US" i="0" u="none" strike="noStrike" dirty="0">
                <a:solidFill>
                  <a:schemeClr val="accent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此时只知道打印机产生了异常而不知道是因为着火</a:t>
            </a:r>
            <a:endParaRPr lang="zh-CN" altLang="en-US" dirty="0">
              <a:solidFill>
                <a:schemeClr val="accent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54C76F-B80C-4441-9F63-1BF18E7CEE34}"/>
              </a:ext>
            </a:extLst>
          </p:cNvPr>
          <p:cNvSpPr txBox="1"/>
          <p:nvPr/>
        </p:nvSpPr>
        <p:spPr>
          <a:xfrm>
            <a:off x="5235375" y="3359197"/>
            <a:ext cx="10823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accent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上下文切换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4F690A-6906-3B40-BC80-51A075FD7C12}"/>
              </a:ext>
            </a:extLst>
          </p:cNvPr>
          <p:cNvSpPr txBox="1"/>
          <p:nvPr/>
        </p:nvSpPr>
        <p:spPr>
          <a:xfrm rot="592764">
            <a:off x="5249155" y="397066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accent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上下文切换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454834F-2AC5-1446-B05F-E2E40FE9A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92" y="59265"/>
            <a:ext cx="6884660" cy="67297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BB4589C-A787-DD47-A1B0-A3BD75886490}"/>
              </a:ext>
            </a:extLst>
          </p:cNvPr>
          <p:cNvSpPr/>
          <p:nvPr/>
        </p:nvSpPr>
        <p:spPr>
          <a:xfrm>
            <a:off x="6553493" y="4076299"/>
            <a:ext cx="1567331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3C3613-7A8B-6448-A0EA-550FC25FEA39}"/>
              </a:ext>
            </a:extLst>
          </p:cNvPr>
          <p:cNvCxnSpPr/>
          <p:nvPr/>
        </p:nvCxnSpPr>
        <p:spPr>
          <a:xfrm>
            <a:off x="4910589" y="942300"/>
            <a:ext cx="1879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4A60D5B-4016-C441-8BAA-64FBEDF36CE5}"/>
              </a:ext>
            </a:extLst>
          </p:cNvPr>
          <p:cNvSpPr txBox="1"/>
          <p:nvPr/>
        </p:nvSpPr>
        <p:spPr>
          <a:xfrm>
            <a:off x="6850544" y="675714"/>
            <a:ext cx="2122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read status register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11CDEB3-4BAF-D84B-9D00-6D5C8119D564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6055679" y="4162651"/>
            <a:ext cx="730132" cy="833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5CC7F10-2EA2-F64C-B1A3-FE7F3C2C5A61}"/>
              </a:ext>
            </a:extLst>
          </p:cNvPr>
          <p:cNvSpPr txBox="1"/>
          <p:nvPr/>
        </p:nvSpPr>
        <p:spPr>
          <a:xfrm>
            <a:off x="5155432" y="499659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“从中断返回”指令</a:t>
            </a:r>
          </a:p>
        </p:txBody>
      </p:sp>
    </p:spTree>
    <p:extLst>
      <p:ext uri="{BB962C8B-B14F-4D97-AF65-F5344CB8AC3E}">
        <p14:creationId xmlns:p14="http://schemas.microsoft.com/office/powerpoint/2010/main" val="125468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2" grpId="0"/>
      <p:bldP spid="37" grpId="0"/>
      <p:bldP spid="45" grpId="0" animBg="1"/>
      <p:bldP spid="46" grpId="0"/>
      <p:bldP spid="35" grpId="0" animBg="1"/>
      <p:bldP spid="35" grpId="1" animBg="1"/>
      <p:bldP spid="42" grpId="0" animBg="1"/>
      <p:bldP spid="42" grpId="1" animBg="1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4E7DE-254A-574F-8E97-885066C3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EEEB5-BE79-0C49-BF8C-767D86975368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x86-84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异常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AC181-273A-5945-86E5-3F00EE4433AD}"/>
              </a:ext>
            </a:extLst>
          </p:cNvPr>
          <p:cNvSpPr txBox="1"/>
          <p:nvPr/>
        </p:nvSpPr>
        <p:spPr>
          <a:xfrm>
            <a:off x="1495655" y="5011682"/>
            <a:ext cx="6096000" cy="88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–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：处理器设计者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(Intel)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–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255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7C25D-FA25-FC47-AFBE-F314D71719C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5655" y="1630556"/>
            <a:ext cx="9540646" cy="29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6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478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异常与过程调用的区别（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CSAPP P503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9D47F-35A3-A34F-AD6B-1D11F5875DB9}"/>
              </a:ext>
            </a:extLst>
          </p:cNvPr>
          <p:cNvSpPr txBox="1"/>
          <p:nvPr/>
        </p:nvSpPr>
        <p:spPr>
          <a:xfrm>
            <a:off x="268438" y="1232876"/>
            <a:ext cx="6096000" cy="170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存在异步异常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——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中断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返回地址可能是当前指令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保留更多的程序状态，压入内核栈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内核模式</a:t>
            </a:r>
          </a:p>
        </p:txBody>
      </p:sp>
    </p:spTree>
    <p:extLst>
      <p:ext uri="{BB962C8B-B14F-4D97-AF65-F5344CB8AC3E}">
        <p14:creationId xmlns:p14="http://schemas.microsoft.com/office/powerpoint/2010/main" val="256344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异常的分类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6535F-B8E9-2149-A3BF-B33D1578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1875346"/>
            <a:ext cx="10407650" cy="4554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0310"/>
            <a:ext cx="878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4).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11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页的图和后续几页，讲解图中的每个名词代表的含义和分类关系。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101600" cy="381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7500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异常的分类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0310"/>
            <a:ext cx="878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1(4).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11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页的图和后续几页，讲解图中的每个名词代表的含义和分类关系。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101600" cy="381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9AABE-F709-044F-BDF2-160BC19A25D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327" y="2578100"/>
            <a:ext cx="1141534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52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中断（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interrupt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0310"/>
            <a:ext cx="878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1(4).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11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页的图和后续几页，讲解图中的每个名词代表的含义和分类关系。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101600" cy="381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8C359-93A2-4443-A5DF-E49291F9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229" y="2467774"/>
            <a:ext cx="5509247" cy="1922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331938" y="1766276"/>
            <a:ext cx="5103662" cy="336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异步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</a:t>
            </a:r>
            <a:r>
              <a:rPr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：任何时候都有可能发生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触发：电信号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-&gt; CPU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中断引脚（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interrupt pin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en-US" altLang="zh-CN" i="1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lang="zh-CN" altLang="en-US" i="1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sys. bus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读异常号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处理：执行完当前指令之后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结束：返回，执行下一条指令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例子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计时器中断（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a.k.a.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时间片到时中断）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中断</a:t>
            </a:r>
          </a:p>
        </p:txBody>
      </p:sp>
    </p:spTree>
    <p:extLst>
      <p:ext uri="{BB962C8B-B14F-4D97-AF65-F5344CB8AC3E}">
        <p14:creationId xmlns:p14="http://schemas.microsoft.com/office/powerpoint/2010/main" val="160906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陷阱（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trap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0310"/>
            <a:ext cx="878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1(4).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11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页的图和后续几页，讲解图中的每个名词代表的含义和分类关系。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101600" cy="381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331938" y="1766276"/>
            <a:ext cx="5103662" cy="295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有意的异常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：向内核申请更高的权限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触发：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trap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指令主动触发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处理：执行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trap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指令的</a:t>
            </a:r>
            <a:r>
              <a:rPr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过程中</a:t>
            </a:r>
            <a:endParaRPr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结束：返回，执行下一条指令</a:t>
            </a:r>
            <a:endParaRPr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例子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打断点（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breakpoint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）调试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系统调用（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system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calls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3A6F1-C3C6-E543-B4F1-074D5ECA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6780" y="2257136"/>
            <a:ext cx="5758267" cy="20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2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738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系统调用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0310"/>
            <a:ext cx="7211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1(5).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14 - 16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页，讲解系统调用的用法和作用。</a:t>
            </a:r>
            <a:r>
              <a:rPr lang="zh-CN" altLang="en-US" sz="18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在自己写过的程序的反汇编代码中，找出和课件上类型不同的系统调用实例。  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88900" cy="584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329207" y="2018900"/>
            <a:ext cx="5677893" cy="420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syscall</a:t>
            </a:r>
            <a:r>
              <a:rPr lang="zh-CN" altLang="en-US" dirty="0"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注意区分</a:t>
            </a:r>
            <a:r>
              <a:rPr lang="zh-CN" altLang="en-CN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系统调用号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和异常号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指令：</a:t>
            </a:r>
            <a:r>
              <a:rPr lang="en-US" altLang="zh-CN" dirty="0" err="1"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syscall</a:t>
            </a:r>
            <a:r>
              <a:rPr lang="zh-CN" altLang="en-US" dirty="0"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n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寄存器使用规则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参数：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rdi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rsi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rdx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%r10, %r8, %r9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系统调用号：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rax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返回时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rcx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%r11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被破坏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Fortunately, 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ther’re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all </a:t>
            </a:r>
            <a:r>
              <a:rPr lang="en-US" altLang="zh-CN" u="sng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caller-saved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registers :)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返回值存放在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rax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中，为负时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包装函数会设置全局变量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errno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，同时返回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314F7-3315-DC4A-9099-E592C75F2D2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2396" y="2281520"/>
            <a:ext cx="5758267" cy="20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738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系统调用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0310"/>
            <a:ext cx="7211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1(5).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14 - 16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页，讲解系统调用的用法和作用。</a:t>
            </a:r>
            <a:r>
              <a:rPr lang="zh-CN" altLang="en-US" sz="18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在自己写过的程序的反汇编代码中，找出和课件上类型不同的系统调用实例。  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88900" cy="584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ABBBC-C540-A743-B710-D76851E9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5" y="2053913"/>
            <a:ext cx="7981782" cy="1806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CA7E23-4F56-E342-BC5F-C5CA9C30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85" y="3930563"/>
            <a:ext cx="5432870" cy="2791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A14046-2DF2-0049-B646-490299848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12259"/>
            <a:ext cx="5207540" cy="24281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102A2D-077F-464E-A54D-51734044AEDE}"/>
              </a:ext>
            </a:extLst>
          </p:cNvPr>
          <p:cNvSpPr txBox="1"/>
          <p:nvPr/>
        </p:nvSpPr>
        <p:spPr>
          <a:xfrm>
            <a:off x="8320967" y="2274787"/>
            <a:ext cx="6099242" cy="1294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open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__open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的关系？</a:t>
            </a:r>
            <a:endParaRPr lang="en-US" altLang="zh-CN" dirty="0">
              <a:solidFill>
                <a:schemeClr val="accent1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0xfffffffffffff001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？</a:t>
            </a:r>
            <a:endParaRPr lang="en-US" altLang="zh-CN" dirty="0">
              <a:solidFill>
                <a:schemeClr val="accent1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系统级函数（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open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）出错时返回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57228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Logic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F8E19A9-B3E1-6645-8864-77978E4C47E4}"/>
              </a:ext>
            </a:extLst>
          </p:cNvPr>
          <p:cNvSpPr/>
          <p:nvPr/>
        </p:nvSpPr>
        <p:spPr>
          <a:xfrm>
            <a:off x="2846077" y="1697035"/>
            <a:ext cx="3352792" cy="703284"/>
          </a:xfrm>
          <a:prstGeom prst="roundRect">
            <a:avLst>
              <a:gd name="adj" fmla="val 828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Application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1B38285C-7AAF-6342-BFB0-45BE162A4E4D}"/>
              </a:ext>
            </a:extLst>
          </p:cNvPr>
          <p:cNvSpPr/>
          <p:nvPr/>
        </p:nvSpPr>
        <p:spPr>
          <a:xfrm>
            <a:off x="2846078" y="2921505"/>
            <a:ext cx="1790699" cy="647074"/>
          </a:xfrm>
          <a:prstGeom prst="roundRect">
            <a:avLst>
              <a:gd name="adj" fmla="val 8280"/>
            </a:avLst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Compiler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sp>
        <p:nvSpPr>
          <p:cNvPr id="16" name="Rectangle: Rounded Corners 19">
            <a:extLst>
              <a:ext uri="{FF2B5EF4-FFF2-40B4-BE49-F238E27FC236}">
                <a16:creationId xmlns:a16="http://schemas.microsoft.com/office/drawing/2014/main" id="{0A2C302C-05F8-D347-A899-9A01724FB774}"/>
              </a:ext>
            </a:extLst>
          </p:cNvPr>
          <p:cNvSpPr/>
          <p:nvPr/>
        </p:nvSpPr>
        <p:spPr>
          <a:xfrm>
            <a:off x="4788979" y="2921505"/>
            <a:ext cx="1409891" cy="647074"/>
          </a:xfrm>
          <a:prstGeom prst="roundRect">
            <a:avLst>
              <a:gd name="adj" fmla="val 8280"/>
            </a:avLst>
          </a:prstGeom>
          <a:solidFill>
            <a:srgbClr val="FF0000">
              <a:alpha val="4765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OS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AB576E-3104-C444-AB74-804C4A61CDA0}"/>
              </a:ext>
            </a:extLst>
          </p:cNvPr>
          <p:cNvCxnSpPr>
            <a:cxnSpLocks/>
          </p:cNvCxnSpPr>
          <p:nvPr/>
        </p:nvCxnSpPr>
        <p:spPr>
          <a:xfrm>
            <a:off x="6838038" y="1086278"/>
            <a:ext cx="0" cy="481090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30">
            <a:extLst>
              <a:ext uri="{FF2B5EF4-FFF2-40B4-BE49-F238E27FC236}">
                <a16:creationId xmlns:a16="http://schemas.microsoft.com/office/drawing/2014/main" id="{643A8599-D63D-F64D-A4C8-F8AE30DB41A8}"/>
              </a:ext>
            </a:extLst>
          </p:cNvPr>
          <p:cNvSpPr/>
          <p:nvPr/>
        </p:nvSpPr>
        <p:spPr>
          <a:xfrm>
            <a:off x="7404661" y="1481540"/>
            <a:ext cx="2974853" cy="82956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High Level Language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(C++, Python, Java)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sp>
        <p:nvSpPr>
          <p:cNvPr id="19" name="Rectangle: Rounded Corners 31">
            <a:extLst>
              <a:ext uri="{FF2B5EF4-FFF2-40B4-BE49-F238E27FC236}">
                <a16:creationId xmlns:a16="http://schemas.microsoft.com/office/drawing/2014/main" id="{024E8E63-83B2-0145-98CD-D081ECA57E11}"/>
              </a:ext>
            </a:extLst>
          </p:cNvPr>
          <p:cNvSpPr/>
          <p:nvPr/>
        </p:nvSpPr>
        <p:spPr>
          <a:xfrm>
            <a:off x="7404661" y="2849990"/>
            <a:ext cx="2974853" cy="7886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Assembly Language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(ARM, MIPS, x86)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sp>
        <p:nvSpPr>
          <p:cNvPr id="20" name="Rectangle: Rounded Corners 32">
            <a:extLst>
              <a:ext uri="{FF2B5EF4-FFF2-40B4-BE49-F238E27FC236}">
                <a16:creationId xmlns:a16="http://schemas.microsoft.com/office/drawing/2014/main" id="{7FD040AE-775D-BE4A-AAC0-ABF9A85391D5}"/>
              </a:ext>
            </a:extLst>
          </p:cNvPr>
          <p:cNvSpPr/>
          <p:nvPr/>
        </p:nvSpPr>
        <p:spPr>
          <a:xfrm>
            <a:off x="7408270" y="4699974"/>
            <a:ext cx="2974853" cy="59376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Machine Language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B2D66C-0746-9C42-B8AF-4316EF7E6FE8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92087" y="2311107"/>
            <a:ext cx="0" cy="538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5CFED-9794-9149-B99B-ADB58E5E3C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892088" y="3638619"/>
            <a:ext cx="3609" cy="10613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1">
            <a:extLst>
              <a:ext uri="{FF2B5EF4-FFF2-40B4-BE49-F238E27FC236}">
                <a16:creationId xmlns:a16="http://schemas.microsoft.com/office/drawing/2014/main" id="{2BF16C0D-4587-6B4A-BAEF-48349BB85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95" y="5162131"/>
            <a:ext cx="2629621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1001 1110 0110 1010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D4510F78-615C-5549-98E3-893118897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986" y="3474098"/>
            <a:ext cx="2362200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add R1, R2, R3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25" name="Flowchart: Process 10">
            <a:extLst>
              <a:ext uri="{FF2B5EF4-FFF2-40B4-BE49-F238E27FC236}">
                <a16:creationId xmlns:a16="http://schemas.microsoft.com/office/drawing/2014/main" id="{073BCBAB-A844-9F49-AA29-BAF992769D9A}"/>
              </a:ext>
            </a:extLst>
          </p:cNvPr>
          <p:cNvSpPr/>
          <p:nvPr/>
        </p:nvSpPr>
        <p:spPr>
          <a:xfrm>
            <a:off x="1628785" y="4002682"/>
            <a:ext cx="8841506" cy="379185"/>
          </a:xfrm>
          <a:prstGeom prst="flowChartProcess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Instruction Set Architecture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E616B369-C82A-5644-87E1-5A12910E9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986" y="2140973"/>
            <a:ext cx="2362200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x= </a:t>
            </a:r>
            <a:r>
              <a:rPr kumimoji="0" lang="en-US" altLang="ko-KR" sz="20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a+b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;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3BE856-F049-0546-9824-036390957C4A}"/>
              </a:ext>
            </a:extLst>
          </p:cNvPr>
          <p:cNvGrpSpPr/>
          <p:nvPr/>
        </p:nvGrpSpPr>
        <p:grpSpPr>
          <a:xfrm>
            <a:off x="2846078" y="4554585"/>
            <a:ext cx="3449921" cy="1132011"/>
            <a:chOff x="1222161" y="4603143"/>
            <a:chExt cx="3449921" cy="1294149"/>
          </a:xfrm>
          <a:solidFill>
            <a:schemeClr val="accent6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3EF0BF3-2A64-9341-9C4E-2B0EC03E31C0}"/>
                </a:ext>
              </a:extLst>
            </p:cNvPr>
            <p:cNvGrpSpPr/>
            <p:nvPr/>
          </p:nvGrpSpPr>
          <p:grpSpPr>
            <a:xfrm>
              <a:off x="1377505" y="5250217"/>
              <a:ext cx="3174126" cy="647075"/>
              <a:chOff x="1221225" y="4722928"/>
              <a:chExt cx="3337378" cy="1301690"/>
            </a:xfrm>
            <a:grpFill/>
          </p:grpSpPr>
          <p:sp>
            <p:nvSpPr>
              <p:cNvPr id="30" name="Rectangle: Rounded Corners 60">
                <a:extLst>
                  <a:ext uri="{FF2B5EF4-FFF2-40B4-BE49-F238E27FC236}">
                    <a16:creationId xmlns:a16="http://schemas.microsoft.com/office/drawing/2014/main" id="{ED268292-A5B3-A841-8715-415099E16370}"/>
                  </a:ext>
                </a:extLst>
              </p:cNvPr>
              <p:cNvSpPr/>
              <p:nvPr/>
            </p:nvSpPr>
            <p:spPr>
              <a:xfrm>
                <a:off x="1221225" y="4722928"/>
                <a:ext cx="1269057" cy="1301690"/>
              </a:xfrm>
              <a:prstGeom prst="roundRect">
                <a:avLst>
                  <a:gd name="adj" fmla="val 0"/>
                </a:avLst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ell Gothic Std Black" panose="020B0706020202040204" pitchFamily="34" charset="0"/>
                    <a:ea typeface="微软雅黑"/>
                    <a:cs typeface="+mn-cs"/>
                  </a:rPr>
                  <a:t>Processor</a:t>
                </a: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cs typeface="+mn-cs"/>
                </a:endParaRPr>
              </a:p>
            </p:txBody>
          </p:sp>
          <p:sp>
            <p:nvSpPr>
              <p:cNvPr id="31" name="Rectangle: Rounded Corners 63">
                <a:extLst>
                  <a:ext uri="{FF2B5EF4-FFF2-40B4-BE49-F238E27FC236}">
                    <a16:creationId xmlns:a16="http://schemas.microsoft.com/office/drawing/2014/main" id="{FFCD31D1-FCFF-4D43-9DAD-D68884C22236}"/>
                  </a:ext>
                </a:extLst>
              </p:cNvPr>
              <p:cNvSpPr/>
              <p:nvPr/>
            </p:nvSpPr>
            <p:spPr>
              <a:xfrm>
                <a:off x="2483559" y="4722928"/>
                <a:ext cx="1037522" cy="1301690"/>
              </a:xfrm>
              <a:prstGeom prst="roundRect">
                <a:avLst>
                  <a:gd name="adj" fmla="val 0"/>
                </a:avLst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ell Gothic Std Black" panose="020B0706020202040204" pitchFamily="34" charset="0"/>
                    <a:ea typeface="微软雅黑"/>
                    <a:cs typeface="+mn-cs"/>
                  </a:rPr>
                  <a:t>Memory</a:t>
                </a: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cs typeface="+mn-cs"/>
                </a:endParaRPr>
              </a:p>
            </p:txBody>
          </p:sp>
          <p:sp>
            <p:nvSpPr>
              <p:cNvPr id="32" name="Rectangle: Rounded Corners 64">
                <a:extLst>
                  <a:ext uri="{FF2B5EF4-FFF2-40B4-BE49-F238E27FC236}">
                    <a16:creationId xmlns:a16="http://schemas.microsoft.com/office/drawing/2014/main" id="{35410347-70FE-2D47-8ADF-89520DDB8702}"/>
                  </a:ext>
                </a:extLst>
              </p:cNvPr>
              <p:cNvSpPr/>
              <p:nvPr/>
            </p:nvSpPr>
            <p:spPr>
              <a:xfrm>
                <a:off x="3521081" y="4722928"/>
                <a:ext cx="1037522" cy="1301690"/>
              </a:xfrm>
              <a:prstGeom prst="roundRect">
                <a:avLst>
                  <a:gd name="adj" fmla="val 0"/>
                </a:avLst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ell Gothic Std Black" panose="020B0706020202040204" pitchFamily="34" charset="0"/>
                    <a:ea typeface="微软雅黑"/>
                    <a:cs typeface="+mn-cs"/>
                  </a:rPr>
                  <a:t>I/O system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cs typeface="+mn-cs"/>
                </a:endParaRPr>
              </a:p>
            </p:txBody>
          </p:sp>
        </p:grpSp>
        <p:sp>
          <p:nvSpPr>
            <p:cNvPr id="29" name="Rectangle: Rounded Corners 69">
              <a:extLst>
                <a:ext uri="{FF2B5EF4-FFF2-40B4-BE49-F238E27FC236}">
                  <a16:creationId xmlns:a16="http://schemas.microsoft.com/office/drawing/2014/main" id="{34BAD5B5-C032-DF4A-B792-28DE89FFC59C}"/>
                </a:ext>
              </a:extLst>
            </p:cNvPr>
            <p:cNvSpPr/>
            <p:nvPr/>
          </p:nvSpPr>
          <p:spPr>
            <a:xfrm>
              <a:off x="1222161" y="4603143"/>
              <a:ext cx="3449921" cy="647074"/>
            </a:xfrm>
            <a:prstGeom prst="roundRect">
              <a:avLst>
                <a:gd name="adj" fmla="val 828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CPU Design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7503CB-F849-2A40-BADA-8F465C2492F9}"/>
              </a:ext>
            </a:extLst>
          </p:cNvPr>
          <p:cNvGrpSpPr/>
          <p:nvPr/>
        </p:nvGrpSpPr>
        <p:grpSpPr>
          <a:xfrm>
            <a:off x="1504950" y="1777558"/>
            <a:ext cx="1120948" cy="2252816"/>
            <a:chOff x="-19050" y="1591170"/>
            <a:chExt cx="1120948" cy="2252816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833D44D-91D6-5643-8063-0AAA51B3A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835" y="1591170"/>
              <a:ext cx="0" cy="1852706"/>
            </a:xfrm>
            <a:prstGeom prst="straightConnector1">
              <a:avLst/>
            </a:prstGeom>
            <a:ln w="76200">
              <a:solidFill>
                <a:srgbClr val="143D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3F6F91-9404-FF47-92C9-4ABCE9430279}"/>
                </a:ext>
              </a:extLst>
            </p:cNvPr>
            <p:cNvSpPr txBox="1"/>
            <p:nvPr/>
          </p:nvSpPr>
          <p:spPr>
            <a:xfrm>
              <a:off x="-19050" y="3443876"/>
              <a:ext cx="1120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srgbClr val="143D88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Software</a:t>
              </a: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555352-AAAF-5244-9587-1749E30115B6}"/>
              </a:ext>
            </a:extLst>
          </p:cNvPr>
          <p:cNvGrpSpPr/>
          <p:nvPr/>
        </p:nvGrpSpPr>
        <p:grpSpPr>
          <a:xfrm>
            <a:off x="1540327" y="4333849"/>
            <a:ext cx="1207190" cy="1228392"/>
            <a:chOff x="16327" y="4365171"/>
            <a:chExt cx="1207190" cy="122839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D42CB8-DC21-2D40-A7F6-FEF7E3BED3FE}"/>
                </a:ext>
              </a:extLst>
            </p:cNvPr>
            <p:cNvSpPr txBox="1"/>
            <p:nvPr/>
          </p:nvSpPr>
          <p:spPr>
            <a:xfrm>
              <a:off x="16327" y="4365171"/>
              <a:ext cx="1207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srgbClr val="143D88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Hardware</a:t>
              </a: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7525CD7-701F-3D4A-A256-DE94D9D64C58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2" y="4765281"/>
              <a:ext cx="1" cy="828282"/>
            </a:xfrm>
            <a:prstGeom prst="straightConnector1">
              <a:avLst/>
            </a:prstGeom>
            <a:ln w="76200">
              <a:solidFill>
                <a:srgbClr val="143D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154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故障（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fault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0310"/>
            <a:ext cx="878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1(4).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11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页的图和后续几页，讲解图中的每个名词代表的含义和分类关系。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101600" cy="381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7EA2F-F2F3-E546-BA87-815D2FB62A37}"/>
              </a:ext>
            </a:extLst>
          </p:cNvPr>
          <p:cNvSpPr txBox="1"/>
          <p:nvPr/>
        </p:nvSpPr>
        <p:spPr>
          <a:xfrm>
            <a:off x="331939" y="1766276"/>
            <a:ext cx="5329559" cy="4615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无意但可能可以修复的异常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触发：当前正在执行的指令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处理：立刻处理</a:t>
            </a:r>
            <a:endParaRPr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结束：要么终止进程，要么重新执行触发故障的指令</a:t>
            </a:r>
            <a:endParaRPr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例子（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Linux/x86-64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缺页（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page fault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：可能可以恢复，不可恢复则终止，</a:t>
            </a:r>
            <a:r>
              <a:rPr lang="en-US" dirty="0"/>
              <a:t>Segmentation fault (core dumped)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一般保护故障（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general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protection fault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：终止，</a:t>
            </a:r>
            <a:r>
              <a:rPr lang="en-US" dirty="0"/>
              <a:t>Segmentation fault (core dumped)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浮点异常（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floating point exception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：终止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0A79F-79FA-D64A-9FD4-81F28D0218D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3672" y="1935805"/>
            <a:ext cx="5986390" cy="191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0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缺页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0310"/>
            <a:ext cx="878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1(6).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17 - 18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f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ault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相关的示例。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101600" cy="381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B869B-1B8B-414F-907A-83B88613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38" y="1721956"/>
            <a:ext cx="8786662" cy="49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24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缺页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0310"/>
            <a:ext cx="878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1(6).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17 - 18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f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ault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相关的示例。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101600" cy="381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313828-5254-574F-9AEF-DB241D99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38" y="1878852"/>
            <a:ext cx="7665612" cy="49791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6DCAC-4557-EB46-89EC-14ACDFEAD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97" r="26972"/>
          <a:stretch/>
        </p:blipFill>
        <p:spPr>
          <a:xfrm>
            <a:off x="3661564" y="2071990"/>
            <a:ext cx="5394888" cy="11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7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终止（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abort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0310"/>
            <a:ext cx="878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1(4).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11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页的图和后续几页，讲解图中的每个名词代表的含义和分类关系。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101600" cy="381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331938" y="1766276"/>
            <a:ext cx="5103662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无意且无法修复的异常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触发：往往是检测到了硬件错误</a:t>
            </a:r>
            <a:endParaRPr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处理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&amp;</a:t>
            </a:r>
            <a:r>
              <a:rPr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结束：终止进程</a:t>
            </a:r>
            <a:endParaRPr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例子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奇偶校验错误（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parity error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机器检查异常（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machi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ne check exception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CB8267-53C3-DD48-AD31-E4460B32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3040" y="2018079"/>
            <a:ext cx="6277022" cy="19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58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66525" cy="3784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ECF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异常：中断、陷阱、故障、终止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进程的创建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程序的加载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072D5-8EBC-A84A-B977-55B302A1B1BB}"/>
              </a:ext>
            </a:extLst>
          </p:cNvPr>
          <p:cNvSpPr txBox="1"/>
          <p:nvPr/>
        </p:nvSpPr>
        <p:spPr>
          <a:xfrm>
            <a:off x="5035296" y="1232876"/>
            <a:ext cx="609600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信号的发送与接收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信号处理程序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1800" dirty="0"/>
              <a:t>Non-local jump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044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process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）的基本概念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02482"/>
            <a:ext cx="1101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(1).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辨析：一个进程和一个程序的异同；一个程序可以对应多个进程吗？一个进程可以对应多个程序吗？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317206" y="1755872"/>
            <a:ext cx="5933734" cy="3784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进程：一个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正在执行的程序的实例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程序是静态的，</a:t>
            </a:r>
            <a:r>
              <a:rPr lang="zh-CN" altLang="en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进程是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动态的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一个程序可以对应多个进程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一个进程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在一段时间内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只能对应一个程序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提供两层抽象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独立的逻辑控制流：程序独占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主要机制：上下文切换（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context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switching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私有的地址空间：程序独占内存系统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主要机制：虚拟内存（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virtual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memory, VM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0928E-08A9-4A41-B410-95E64CA8522F}"/>
              </a:ext>
            </a:extLst>
          </p:cNvPr>
          <p:cNvSpPr/>
          <p:nvPr/>
        </p:nvSpPr>
        <p:spPr>
          <a:xfrm>
            <a:off x="408138" y="1327996"/>
            <a:ext cx="8890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3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process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）的基本概念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27996"/>
            <a:ext cx="878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(1).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在计算机上运行命令展示正在运行的进程， 并挑几个说明其功能。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8890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37B53-1DFF-3943-8FDB-F3EC3FEFA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768" y="1792433"/>
            <a:ext cx="7522464" cy="48830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C1C3D2-2759-B848-9C34-92D2D2E69CB3}"/>
              </a:ext>
            </a:extLst>
          </p:cNvPr>
          <p:cNvSpPr/>
          <p:nvPr/>
        </p:nvSpPr>
        <p:spPr>
          <a:xfrm>
            <a:off x="2334768" y="4194048"/>
            <a:ext cx="1847088" cy="3599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B9711E-3C41-B24D-A2E7-6361FD775463}"/>
              </a:ext>
            </a:extLst>
          </p:cNvPr>
          <p:cNvSpPr/>
          <p:nvPr/>
        </p:nvSpPr>
        <p:spPr>
          <a:xfrm>
            <a:off x="2334768" y="4736593"/>
            <a:ext cx="1847088" cy="23164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7147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#1: 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上下文切换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DB484-E45A-744A-99DF-BD3632E4D9E5}"/>
              </a:ext>
            </a:extLst>
          </p:cNvPr>
          <p:cNvSpPr txBox="1"/>
          <p:nvPr/>
        </p:nvSpPr>
        <p:spPr>
          <a:xfrm>
            <a:off x="287893" y="1205374"/>
            <a:ext cx="7105128" cy="5030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实现多任务的并发执行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用有限的计算资源营造出多个任务同时执行的假象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虚拟化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并发（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concurrent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每个进程都认为自己独占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感知不到其他进程的存在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多任务（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multitasking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），时间片（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time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slice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DA150-7EF8-824E-A947-9FD5E5245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2" y="2909958"/>
            <a:ext cx="6391348" cy="22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78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#1: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上下文切换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D3EEF2-8303-744A-AD97-BD1F11E5E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6" y="2324157"/>
            <a:ext cx="3329171" cy="2176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253D96-E611-584F-A865-697E70406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740" y="2346551"/>
            <a:ext cx="3357301" cy="2176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68ECF9-57CF-FE46-A946-088764E7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385" y="2346551"/>
            <a:ext cx="3357301" cy="21738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283848-2A84-814D-9F76-D0731B1ED070}"/>
              </a:ext>
            </a:extLst>
          </p:cNvPr>
          <p:cNvCxnSpPr/>
          <p:nvPr/>
        </p:nvCxnSpPr>
        <p:spPr>
          <a:xfrm>
            <a:off x="3803516" y="3022318"/>
            <a:ext cx="462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5EFFD5-0C2C-5642-BD19-5659F6D5D93C}"/>
              </a:ext>
            </a:extLst>
          </p:cNvPr>
          <p:cNvCxnSpPr/>
          <p:nvPr/>
        </p:nvCxnSpPr>
        <p:spPr>
          <a:xfrm>
            <a:off x="7895618" y="3022318"/>
            <a:ext cx="462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28B868-9B6B-064E-AB03-FA03263F823F}"/>
              </a:ext>
            </a:extLst>
          </p:cNvPr>
          <p:cNvSpPr txBox="1"/>
          <p:nvPr/>
        </p:nvSpPr>
        <p:spPr>
          <a:xfrm>
            <a:off x="330313" y="1767378"/>
            <a:ext cx="10263108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基本过程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保存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当前进程的有关状态（上下文，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context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），更新其状态为“挂起”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内核调度器（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scheduler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调度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新进程，恢复新进程的上下文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（加载新进程的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context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到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更新新进程状态为“运行”，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控制传递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给新进程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新进程完全可以是当前进程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16E587-BDC3-5A47-B4B1-0BEE41E3CF79}"/>
              </a:ext>
            </a:extLst>
          </p:cNvPr>
          <p:cNvSpPr txBox="1"/>
          <p:nvPr/>
        </p:nvSpPr>
        <p:spPr>
          <a:xfrm>
            <a:off x="497038" y="1360368"/>
            <a:ext cx="919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(2).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21 - 26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页和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28 - 30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页，讲解进程上下文包含哪些内容，以及是如何切换的。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731766-1141-7E49-A709-FB8EAE9D8A8C}"/>
              </a:ext>
            </a:extLst>
          </p:cNvPr>
          <p:cNvSpPr/>
          <p:nvPr/>
        </p:nvSpPr>
        <p:spPr>
          <a:xfrm>
            <a:off x="408138" y="1360367"/>
            <a:ext cx="88900" cy="369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1450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#1: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上下文切换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334986" y="1759655"/>
            <a:ext cx="7883341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进程的上下文（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context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级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上下文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：用户地址空间（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text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data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用户栈、堆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寄存器上下文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通用目的寄存器、浮点数寄存器、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PC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、状态寄存器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系统级上下文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：内核栈、内核数据结构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段表：记录内存映射关系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进程表：记录进程信息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文件表：记录进程已打开文件的信息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6A948-5783-9E46-ABF0-393DED3CD542}"/>
              </a:ext>
            </a:extLst>
          </p:cNvPr>
          <p:cNvSpPr txBox="1"/>
          <p:nvPr/>
        </p:nvSpPr>
        <p:spPr>
          <a:xfrm>
            <a:off x="497038" y="1360368"/>
            <a:ext cx="919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(2).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21 - 26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页和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28 - 30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页，讲解进程上下文包含哪些内容，以及是如何切换的。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E4BD9-C761-2742-94E2-41CA7A8F3071}"/>
              </a:ext>
            </a:extLst>
          </p:cNvPr>
          <p:cNvSpPr/>
          <p:nvPr/>
        </p:nvSpPr>
        <p:spPr>
          <a:xfrm>
            <a:off x="408138" y="1360367"/>
            <a:ext cx="88900" cy="369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040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66525" cy="3784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ECF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异常：中断、陷阱、故障、终止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进程的创建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程序的加载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072D5-8EBC-A84A-B977-55B302A1B1BB}"/>
              </a:ext>
            </a:extLst>
          </p:cNvPr>
          <p:cNvSpPr txBox="1"/>
          <p:nvPr/>
        </p:nvSpPr>
        <p:spPr>
          <a:xfrm>
            <a:off x="5035296" y="1232876"/>
            <a:ext cx="609600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信号的发送与接收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信号处理程序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1800" dirty="0"/>
              <a:t>Non-local jump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68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#1: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上下文切换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317077" y="1768295"/>
            <a:ext cx="5778923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进程的调度（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scheduling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）：上下文切换的核心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由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内核调度器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完成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特定规则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选择进程上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执行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进程的优先级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进程所处的状态（不同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有不同的状态模型）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运行（包括等待被调度）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挂起（不会被调度）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终止（三种情况）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……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往往难以预测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421E9-83E1-424F-8163-3A64E81E06AF}"/>
              </a:ext>
            </a:extLst>
          </p:cNvPr>
          <p:cNvSpPr txBox="1"/>
          <p:nvPr/>
        </p:nvSpPr>
        <p:spPr>
          <a:xfrm>
            <a:off x="497038" y="1360368"/>
            <a:ext cx="919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(2).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21 - 26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页和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28 - 30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页，讲解进程上下文包含哪些内容，以及是如何切换的。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047F7-E8C3-5B4C-8A44-CFECD949EC99}"/>
              </a:ext>
            </a:extLst>
          </p:cNvPr>
          <p:cNvSpPr/>
          <p:nvPr/>
        </p:nvSpPr>
        <p:spPr>
          <a:xfrm>
            <a:off x="408138" y="1360367"/>
            <a:ext cx="88900" cy="369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20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#1: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上下文切换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1420"/>
            <a:ext cx="9232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(2).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21 - 26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页和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28 - 30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页，讲解进程上下文包含哪些内容，以及是如何切换的。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60367"/>
            <a:ext cx="88900" cy="369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317077" y="1768295"/>
            <a:ext cx="7367774" cy="21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上下文切换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进程调度什么时候发生？</a:t>
            </a:r>
            <a:endParaRPr lang="en-US" altLang="zh-CN" sz="1800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进程阻塞：如一些系统调用（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read,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write, sleep…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进程结束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中断：一条指令执行完毕时检测，如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时间片到时中断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一些系统调用在返回用户模式时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54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#1: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上下文切换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1420"/>
            <a:ext cx="74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(2).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进程切换的时间代价不小，那为什么需要进程切换？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60368"/>
            <a:ext cx="8890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317077" y="1780487"/>
            <a:ext cx="5778923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上下文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切换的开销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非用户代码的执行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程序状态的保存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恢复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刷新，缓存失效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上下文切换的作用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支持并发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提高资源利用率（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.g., DMA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传送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公平性与安全性（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时间片到时中断）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549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#1: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上下文切换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41420"/>
            <a:ext cx="9969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(3).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对比课件第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27 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页和之前的相关页面， 分析在多核上的进程上下文切换和单核上有什么不同？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5"/>
            <a:ext cx="88900" cy="396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0C8A7-3FA0-D249-8A72-3A2EE394B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45" y="1724177"/>
            <a:ext cx="7619909" cy="503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13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66525" cy="3784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ECF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异常：中断、陷阱、故障、终止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进程的创建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程序的加载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072D5-8EBC-A84A-B977-55B302A1B1BB}"/>
              </a:ext>
            </a:extLst>
          </p:cNvPr>
          <p:cNvSpPr txBox="1"/>
          <p:nvPr/>
        </p:nvSpPr>
        <p:spPr>
          <a:xfrm>
            <a:off x="5035296" y="1232876"/>
            <a:ext cx="609600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信号的发送与接收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信号处理程序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1800" dirty="0"/>
              <a:t>Non-local jump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58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376F3-F41B-F547-A24D-C512F61DB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1"/>
          <a:stretch/>
        </p:blipFill>
        <p:spPr>
          <a:xfrm>
            <a:off x="408138" y="2007890"/>
            <a:ext cx="6500753" cy="47424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27610"/>
            <a:ext cx="7707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1(7).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之前课程讲硬盘时提到中断和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DMA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操作，结合当时课件中的系统总线结构图和本讲的异常控制流，再讲解一次从硬盘传送文件到内存的过程。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F71D5F-440F-634E-8269-7DAC61DD23D1}"/>
              </a:ext>
            </a:extLst>
          </p:cNvPr>
          <p:cNvSpPr/>
          <p:nvPr/>
        </p:nvSpPr>
        <p:spPr>
          <a:xfrm>
            <a:off x="408138" y="1327996"/>
            <a:ext cx="88900" cy="584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A54D1A-F256-D340-86EC-7E67A5088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26" y="2602406"/>
            <a:ext cx="5212618" cy="19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98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#2: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307349" y="1232876"/>
            <a:ext cx="5422242" cy="336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实现进程在存储上的隔离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上下文切换实现进程在执行上的隔离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用有限的主存和磁盘存储营造出每个进程拥有独立内存的假象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私有地址空间：</a:t>
            </a:r>
            <a:r>
              <a:rPr kumimoji="0" lang="zh-CN" altLang="en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布局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统一、很大的字节数组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虚拟化存储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私有地址空间的布局（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layout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kernel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）占据了大部分空间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40217-38E9-D445-851B-A155500EF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411" y="1242905"/>
            <a:ext cx="4948134" cy="46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6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#2: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虚拟内存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307348" y="1232876"/>
            <a:ext cx="6326916" cy="4199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kernel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中常驻主存的部分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存在于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所有进程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的私有地址空间（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VM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）中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记录所有进程的有关信息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用户模式（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用户态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）和内核模式（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内核态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）的切换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PC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的值）从用户地址空间到内核地址空间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但还需要保证用户进程不能随意进入内核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防止恶意程序控制整台计算机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最安全的方法：硬件隔离（控制寄存器的模式位）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提供给用户进程的接口：系统调用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40217-38E9-D445-851B-A155500EF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308" y="1012877"/>
            <a:ext cx="4948134" cy="46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1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进程的创建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F09CC-7F54-DA42-B272-59FE6EFE2616}"/>
              </a:ext>
            </a:extLst>
          </p:cNvPr>
          <p:cNvSpPr txBox="1"/>
          <p:nvPr/>
        </p:nvSpPr>
        <p:spPr>
          <a:xfrm>
            <a:off x="268438" y="3256526"/>
            <a:ext cx="8095274" cy="295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rgbClr val="FF0000"/>
                </a:solidFill>
              </a:rPr>
              <a:t>﻿Make</a:t>
            </a:r>
            <a:r>
              <a:rPr lang="en-US" altLang="zh-CN" i="1" dirty="0">
                <a:solidFill>
                  <a:srgbClr val="FF0000"/>
                </a:solidFill>
              </a:rPr>
              <a:t> a</a:t>
            </a:r>
            <a:r>
              <a:rPr lang="zh-CN" altLang="en-US" i="1" dirty="0">
                <a:solidFill>
                  <a:srgbClr val="FF0000"/>
                </a:solidFill>
              </a:rPr>
              <a:t> complete copy of execution state</a:t>
            </a:r>
            <a:r>
              <a:rPr lang="en-US" altLang="zh-CN" i="1" dirty="0">
                <a:solidFill>
                  <a:srgbClr val="FF0000"/>
                </a:solidFill>
              </a:rPr>
              <a:t> (VM, registers,…)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调用一次，返回两次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父子进程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并发执行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永远不要试图猜测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的想法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因为进程调度难以预测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父子进程地位平等，互相独立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注：孙子进程不属于父进程的子进程（只有直接的父子关系）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共享对文件的读写（因为复制了文件描述符表）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197FC2-08B5-7445-8354-5698FED0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37" y="1411492"/>
            <a:ext cx="8359125" cy="17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7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进程的创建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20416-19C9-3542-B8AC-ED9B96770831}"/>
              </a:ext>
            </a:extLst>
          </p:cNvPr>
          <p:cNvSpPr txBox="1"/>
          <p:nvPr/>
        </p:nvSpPr>
        <p:spPr>
          <a:xfrm>
            <a:off x="497038" y="1341420"/>
            <a:ext cx="9969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(4).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39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页，结合此前页面的基础知识，讲解用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fork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创建进程的程序示例。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41A896-5435-1E46-8E9F-CA2B9FC6CE89}"/>
              </a:ext>
            </a:extLst>
          </p:cNvPr>
          <p:cNvSpPr/>
          <p:nvPr/>
        </p:nvSpPr>
        <p:spPr>
          <a:xfrm>
            <a:off x="408138" y="1327995"/>
            <a:ext cx="88900" cy="396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CD67C7-0832-184D-AC05-3578A165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54" y="1832404"/>
            <a:ext cx="5992662" cy="4608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4EB104-23C7-F649-9170-6F090F3C2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616" y="5762471"/>
            <a:ext cx="5710117" cy="6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66525" cy="3784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ECF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分类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异常：中断、陷阱、故障、终止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进程的创建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程序的加载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072D5-8EBC-A84A-B977-55B302A1B1BB}"/>
              </a:ext>
            </a:extLst>
          </p:cNvPr>
          <p:cNvSpPr txBox="1"/>
          <p:nvPr/>
        </p:nvSpPr>
        <p:spPr>
          <a:xfrm>
            <a:off x="5035296" y="1232876"/>
            <a:ext cx="609600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信号的发送与接收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信号处理程序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1800" dirty="0"/>
              <a:t>Non-local jump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082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进程的创建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BC4F79-1CFB-834E-9A59-10405BB1A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97" y="2137952"/>
            <a:ext cx="4962244" cy="4262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5A16C2-35F4-CC4E-95AC-56CAE8FDF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661" y="4821855"/>
            <a:ext cx="2534366" cy="15784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F01274-97B1-834D-9214-90276D3A0BEE}"/>
              </a:ext>
            </a:extLst>
          </p:cNvPr>
          <p:cNvSpPr txBox="1"/>
          <p:nvPr/>
        </p:nvSpPr>
        <p:spPr>
          <a:xfrm>
            <a:off x="497038" y="1297216"/>
            <a:ext cx="8267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(5).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42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forkx2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示例，从现有输出结果推演出进程切换的顺序，再分析还有可能有什么样的输出结果。</a:t>
            </a:r>
            <a:r>
              <a:rPr lang="zh-CN" altLang="en-US" sz="18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进而以同样方式讲解第</a:t>
            </a:r>
            <a:r>
              <a:rPr lang="en-US" altLang="zh-CN" sz="18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46 - 48</a:t>
            </a:r>
            <a:r>
              <a:rPr lang="zh-CN" altLang="en-US" sz="18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页的程序示例。 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91AD5A-2559-3C49-8DA1-3D9997815B38}"/>
              </a:ext>
            </a:extLst>
          </p:cNvPr>
          <p:cNvSpPr/>
          <p:nvPr/>
        </p:nvSpPr>
        <p:spPr>
          <a:xfrm>
            <a:off x="408138" y="1327995"/>
            <a:ext cx="889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7780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进程的创建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20416-19C9-3542-B8AC-ED9B96770831}"/>
              </a:ext>
            </a:extLst>
          </p:cNvPr>
          <p:cNvSpPr txBox="1"/>
          <p:nvPr/>
        </p:nvSpPr>
        <p:spPr>
          <a:xfrm>
            <a:off x="497038" y="1297216"/>
            <a:ext cx="8267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(5).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zh-CN" altLang="en-US" sz="18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基于课件第</a:t>
            </a:r>
            <a:r>
              <a:rPr lang="en-US" altLang="zh-CN" sz="18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42</a:t>
            </a:r>
            <a:r>
              <a:rPr lang="zh-CN" altLang="en-US" sz="18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</a:t>
            </a:r>
            <a:r>
              <a:rPr lang="en-US" altLang="zh-CN" sz="18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forkx2</a:t>
            </a:r>
            <a:r>
              <a:rPr lang="zh-CN" altLang="en-US" sz="18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示例，从现有输出结果推演出进程切换的顺序，再分析还有可能有什么样的输出结果。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进而以同样方式讲解第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46 - 48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页的程序示例。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41A896-5435-1E46-8E9F-CA2B9FC6CE89}"/>
              </a:ext>
            </a:extLst>
          </p:cNvPr>
          <p:cNvSpPr/>
          <p:nvPr/>
        </p:nvSpPr>
        <p:spPr>
          <a:xfrm>
            <a:off x="408138" y="1327995"/>
            <a:ext cx="889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07BF8-6BB4-204F-8B00-E3BC3348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84" y="2007887"/>
            <a:ext cx="8949632" cy="4624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958F10-7F80-B14A-9FCC-97EBBE71F4CC}"/>
              </a:ext>
            </a:extLst>
          </p:cNvPr>
          <p:cNvSpPr txBox="1"/>
          <p:nvPr/>
        </p:nvSpPr>
        <p:spPr>
          <a:xfrm>
            <a:off x="5773088" y="4089911"/>
            <a:ext cx="4602304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系统的分析方法：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DAG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上的</a:t>
            </a:r>
            <a:r>
              <a:rPr kumimoji="0" lang="zh-CN" altLang="en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拓扑排序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0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8C7E-7F3F-1441-8D29-A6A80ABB1829}"/>
              </a:ext>
            </a:extLst>
          </p:cNvPr>
          <p:cNvSpPr txBox="1"/>
          <p:nvPr/>
        </p:nvSpPr>
        <p:spPr>
          <a:xfrm>
            <a:off x="319969" y="1255124"/>
            <a:ext cx="7534727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终止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!= 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回收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：终止后仍然占据内核资源（终止状态、文件描述符表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一般由父进程负责回收</a:t>
            </a:r>
            <a:r>
              <a:rPr kumimoji="0" lang="zh-CN" altLang="en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子进程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如果父进程无法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回收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僵尸进程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僵尸进程由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init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回收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通过调用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wait/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waitpid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回收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Picture 2" descr="Image result for zombie pvz">
            <a:extLst>
              <a:ext uri="{FF2B5EF4-FFF2-40B4-BE49-F238E27FC236}">
                <a16:creationId xmlns:a16="http://schemas.microsoft.com/office/drawing/2014/main" id="{5B0C617A-9BB7-2C48-82EB-23FB1EDEC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t="4423"/>
          <a:stretch/>
        </p:blipFill>
        <p:spPr bwMode="auto">
          <a:xfrm>
            <a:off x="5767714" y="1839930"/>
            <a:ext cx="979627" cy="123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awn Mower/Gallery | Plants vs. Zombies Wiki | Fandom">
            <a:extLst>
              <a:ext uri="{FF2B5EF4-FFF2-40B4-BE49-F238E27FC236}">
                <a16:creationId xmlns:a16="http://schemas.microsoft.com/office/drawing/2014/main" id="{28F262B0-810C-794C-B890-2AFF4C68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61" y="2379681"/>
            <a:ext cx="979627" cy="69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54E4B3-9EAE-BD4C-913B-ADE7D56E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93" y="3359731"/>
            <a:ext cx="6554882" cy="1390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A298B6-42DE-654B-84A0-9DADE78B9A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81"/>
          <a:stretch/>
        </p:blipFill>
        <p:spPr>
          <a:xfrm>
            <a:off x="799208" y="4812570"/>
            <a:ext cx="6608582" cy="1680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40B42F-E20C-364C-9DB3-B25545AA5BD3}"/>
              </a:ext>
            </a:extLst>
          </p:cNvPr>
          <p:cNvSpPr txBox="1"/>
          <p:nvPr/>
        </p:nvSpPr>
        <p:spPr>
          <a:xfrm>
            <a:off x="7586256" y="4565131"/>
            <a:ext cx="187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CSAPP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P516 – 518</a:t>
            </a:r>
            <a:endParaRPr kumimoji="1" lang="zh-CN" altLang="en-US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11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20416-19C9-3542-B8AC-ED9B96770831}"/>
              </a:ext>
            </a:extLst>
          </p:cNvPr>
          <p:cNvSpPr txBox="1"/>
          <p:nvPr/>
        </p:nvSpPr>
        <p:spPr>
          <a:xfrm>
            <a:off x="497038" y="1297216"/>
            <a:ext cx="82675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(6).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51 - 52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页的示例，结合前面几页的基础，讲解关于进程终止的过程，然后讲解进程是如何回收的，以及什么情况下会没有回收和会导致什么结果。</a:t>
            </a: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41A896-5435-1E46-8E9F-CA2B9FC6CE89}"/>
              </a:ext>
            </a:extLst>
          </p:cNvPr>
          <p:cNvSpPr/>
          <p:nvPr/>
        </p:nvSpPr>
        <p:spPr>
          <a:xfrm>
            <a:off x="408138" y="1327995"/>
            <a:ext cx="889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C2AE0-F0FE-A849-8D64-11F898D2A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39" y="3198282"/>
            <a:ext cx="5359286" cy="2075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03476E-7899-4643-80B4-88DA7576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504" y="3051922"/>
            <a:ext cx="6254496" cy="28783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FB9FC7-51A0-7D4A-B76B-CFA232EE0F9B}"/>
              </a:ext>
            </a:extLst>
          </p:cNvPr>
          <p:cNvSpPr txBox="1"/>
          <p:nvPr/>
        </p:nvSpPr>
        <p:spPr>
          <a:xfrm>
            <a:off x="361838" y="2171553"/>
            <a:ext cx="75347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情况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：父进程没有调用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wait/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waitpid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即使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没有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while(1)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，子进程也是由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init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而不是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父进程回收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F78F24-BB58-D84B-8D82-1C299D268538}"/>
              </a:ext>
            </a:extLst>
          </p:cNvPr>
          <p:cNvCxnSpPr/>
          <p:nvPr/>
        </p:nvCxnSpPr>
        <p:spPr>
          <a:xfrm>
            <a:off x="7430946" y="3267732"/>
            <a:ext cx="21991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6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20416-19C9-3542-B8AC-ED9B96770831}"/>
              </a:ext>
            </a:extLst>
          </p:cNvPr>
          <p:cNvSpPr txBox="1"/>
          <p:nvPr/>
        </p:nvSpPr>
        <p:spPr>
          <a:xfrm>
            <a:off x="497038" y="1297216"/>
            <a:ext cx="8267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(6).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51 - 52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页的示例，结合前面几页的基础，讲解关于进程终止的过程，然后讲解进程是如何回收的，以及什么情况下会没有回收和会导致什么结果。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41A896-5435-1E46-8E9F-CA2B9FC6CE89}"/>
              </a:ext>
            </a:extLst>
          </p:cNvPr>
          <p:cNvSpPr/>
          <p:nvPr/>
        </p:nvSpPr>
        <p:spPr>
          <a:xfrm>
            <a:off x="408138" y="1327995"/>
            <a:ext cx="889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6019F-4BFA-A547-98C8-F39413F44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38" y="3203460"/>
            <a:ext cx="4218726" cy="2452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BD88A-0969-DC4C-B04E-2BB70BFF6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18" y="3148364"/>
            <a:ext cx="6633972" cy="26945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8F710-FF1F-0943-B900-0CA8EC894077}"/>
              </a:ext>
            </a:extLst>
          </p:cNvPr>
          <p:cNvSpPr txBox="1"/>
          <p:nvPr/>
        </p:nvSpPr>
        <p:spPr>
          <a:xfrm>
            <a:off x="326313" y="2208230"/>
            <a:ext cx="75347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情况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：父进程先终止了，子进程成为孤儿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init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进程成为养父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CE678-8F42-9D48-B279-9965CD3BF6F9}"/>
              </a:ext>
            </a:extLst>
          </p:cNvPr>
          <p:cNvSpPr txBox="1"/>
          <p:nvPr/>
        </p:nvSpPr>
        <p:spPr>
          <a:xfrm>
            <a:off x="4715764" y="584056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ea typeface="SimHei" panose="02010609060101010101" pitchFamily="49" charset="-122"/>
              </a:rPr>
              <a:t>为什么不加</a:t>
            </a:r>
            <a:r>
              <a:rPr kumimoji="1" lang="en-US" altLang="zh-CN" dirty="0">
                <a:solidFill>
                  <a:schemeClr val="accent1"/>
                </a:solidFill>
                <a:ea typeface="SimHei" panose="02010609060101010101" pitchFamily="49" charset="-122"/>
              </a:rPr>
              <a:t>&amp;</a:t>
            </a:r>
            <a:r>
              <a:rPr kumimoji="1" lang="zh-CN" altLang="en-US" dirty="0">
                <a:solidFill>
                  <a:schemeClr val="accent1"/>
                </a:solidFill>
                <a:ea typeface="SimHei" panose="02010609060101010101" pitchFamily="49" charset="-122"/>
              </a:rPr>
              <a:t>还是可以回到</a:t>
            </a:r>
            <a:r>
              <a:rPr kumimoji="1" lang="en-US" altLang="zh-CN" dirty="0">
                <a:solidFill>
                  <a:schemeClr val="accent1"/>
                </a:solidFill>
                <a:ea typeface="SimHei" panose="02010609060101010101" pitchFamily="49" charset="-122"/>
              </a:rPr>
              <a:t>shell</a:t>
            </a:r>
            <a:r>
              <a:rPr kumimoji="1" lang="zh-CN" altLang="en-US" dirty="0">
                <a:solidFill>
                  <a:schemeClr val="accent1"/>
                </a:solidFill>
                <a:ea typeface="SimHei" panose="02010609060101010101" pitchFamily="49" charset="-122"/>
              </a:rPr>
              <a:t>呢？</a:t>
            </a:r>
          </a:p>
        </p:txBody>
      </p:sp>
    </p:spTree>
    <p:extLst>
      <p:ext uri="{BB962C8B-B14F-4D97-AF65-F5344CB8AC3E}">
        <p14:creationId xmlns:p14="http://schemas.microsoft.com/office/powerpoint/2010/main" val="344579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20416-19C9-3542-B8AC-ED9B96770831}"/>
              </a:ext>
            </a:extLst>
          </p:cNvPr>
          <p:cNvSpPr txBox="1"/>
          <p:nvPr/>
        </p:nvSpPr>
        <p:spPr>
          <a:xfrm>
            <a:off x="497038" y="1327204"/>
            <a:ext cx="826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(7).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53 - 55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页，讲解父进程如何用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wait()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函数确保回收子进程。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41A896-5435-1E46-8E9F-CA2B9FC6CE89}"/>
              </a:ext>
            </a:extLst>
          </p:cNvPr>
          <p:cNvSpPr/>
          <p:nvPr/>
        </p:nvSpPr>
        <p:spPr>
          <a:xfrm>
            <a:off x="408138" y="1327995"/>
            <a:ext cx="88900" cy="4028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74BAF8-A6BD-2A4C-A21A-2D9576E6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36" y="1793257"/>
            <a:ext cx="8504128" cy="3271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9212D-B72B-1144-B0AE-495A249BD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886" y="5161464"/>
            <a:ext cx="5548227" cy="14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69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20416-19C9-3542-B8AC-ED9B96770831}"/>
              </a:ext>
            </a:extLst>
          </p:cNvPr>
          <p:cNvSpPr txBox="1"/>
          <p:nvPr/>
        </p:nvSpPr>
        <p:spPr>
          <a:xfrm>
            <a:off x="497038" y="1327995"/>
            <a:ext cx="826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(8).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56 - 57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页，讲解两个比较复杂的使用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wait()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函数的示例。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41A896-5435-1E46-8E9F-CA2B9FC6CE89}"/>
              </a:ext>
            </a:extLst>
          </p:cNvPr>
          <p:cNvSpPr/>
          <p:nvPr/>
        </p:nvSpPr>
        <p:spPr>
          <a:xfrm>
            <a:off x="408138" y="1327995"/>
            <a:ext cx="88900" cy="4028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0A68B-690C-CF46-9833-BA8E0277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12" y="1730888"/>
            <a:ext cx="9078976" cy="493153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39EFC3-49E3-CB4A-BC0E-320832C20713}"/>
              </a:ext>
            </a:extLst>
          </p:cNvPr>
          <p:cNvCxnSpPr>
            <a:cxnSpLocks/>
          </p:cNvCxnSpPr>
          <p:nvPr/>
        </p:nvCxnSpPr>
        <p:spPr>
          <a:xfrm>
            <a:off x="3368232" y="4818740"/>
            <a:ext cx="12732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866ECD-449D-6947-B0C3-A30948630BF1}"/>
              </a:ext>
            </a:extLst>
          </p:cNvPr>
          <p:cNvCxnSpPr>
            <a:cxnSpLocks/>
          </p:cNvCxnSpPr>
          <p:nvPr/>
        </p:nvCxnSpPr>
        <p:spPr>
          <a:xfrm>
            <a:off x="5175812" y="5387828"/>
            <a:ext cx="15027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14077C8-E968-9548-A2BA-E1804B39A89B}"/>
              </a:ext>
            </a:extLst>
          </p:cNvPr>
          <p:cNvSpPr/>
          <p:nvPr/>
        </p:nvSpPr>
        <p:spPr>
          <a:xfrm>
            <a:off x="2199190" y="4028008"/>
            <a:ext cx="3287209" cy="3042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1989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20416-19C9-3542-B8AC-ED9B96770831}"/>
              </a:ext>
            </a:extLst>
          </p:cNvPr>
          <p:cNvSpPr txBox="1"/>
          <p:nvPr/>
        </p:nvSpPr>
        <p:spPr>
          <a:xfrm>
            <a:off x="497038" y="1327995"/>
            <a:ext cx="826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(8).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56 - 57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页，讲解两个比较复杂的使用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wait()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函数的示例。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41A896-5435-1E46-8E9F-CA2B9FC6CE89}"/>
              </a:ext>
            </a:extLst>
          </p:cNvPr>
          <p:cNvSpPr/>
          <p:nvPr/>
        </p:nvSpPr>
        <p:spPr>
          <a:xfrm>
            <a:off x="408138" y="1327995"/>
            <a:ext cx="88900" cy="4028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020DE-B491-DF47-8A3A-05DA5FBD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5" y="1792446"/>
            <a:ext cx="8928989" cy="481655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334374-246D-4F43-BE6F-E6C6BED5EDA9}"/>
              </a:ext>
            </a:extLst>
          </p:cNvPr>
          <p:cNvCxnSpPr>
            <a:cxnSpLocks/>
          </p:cNvCxnSpPr>
          <p:nvPr/>
        </p:nvCxnSpPr>
        <p:spPr>
          <a:xfrm>
            <a:off x="3368232" y="4818740"/>
            <a:ext cx="12732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CD348F-CA0D-C54F-86F3-5B2F13D26383}"/>
              </a:ext>
            </a:extLst>
          </p:cNvPr>
          <p:cNvCxnSpPr>
            <a:cxnSpLocks/>
          </p:cNvCxnSpPr>
          <p:nvPr/>
        </p:nvCxnSpPr>
        <p:spPr>
          <a:xfrm>
            <a:off x="5175812" y="5387828"/>
            <a:ext cx="15027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6CC66B8-7E7C-8548-A594-516BA774107E}"/>
              </a:ext>
            </a:extLst>
          </p:cNvPr>
          <p:cNvSpPr/>
          <p:nvPr/>
        </p:nvSpPr>
        <p:spPr>
          <a:xfrm>
            <a:off x="2199190" y="4028008"/>
            <a:ext cx="3773347" cy="3042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440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程序的加载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20416-19C9-3542-B8AC-ED9B96770831}"/>
              </a:ext>
            </a:extLst>
          </p:cNvPr>
          <p:cNvSpPr txBox="1"/>
          <p:nvPr/>
        </p:nvSpPr>
        <p:spPr>
          <a:xfrm>
            <a:off x="497039" y="1318267"/>
            <a:ext cx="6983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(9).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58 - 59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</a:t>
            </a:r>
            <a:r>
              <a:rPr lang="en-US" altLang="zh-CN" sz="18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execve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函数的功能，重点是如何用创建进程的方式运行一个指定的程序文件，而不是与原先相同的进程。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41A896-5435-1E46-8E9F-CA2B9FC6CE89}"/>
              </a:ext>
            </a:extLst>
          </p:cNvPr>
          <p:cNvSpPr/>
          <p:nvPr/>
        </p:nvSpPr>
        <p:spPr>
          <a:xfrm>
            <a:off x="408138" y="1327995"/>
            <a:ext cx="889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BB948E-3B2A-6048-A080-850A4B24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0" y="2188885"/>
            <a:ext cx="6921500" cy="1447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DDAFAE-8889-FE46-9D18-6F5C9B9C8CD4}"/>
              </a:ext>
            </a:extLst>
          </p:cNvPr>
          <p:cNvSpPr txBox="1"/>
          <p:nvPr/>
        </p:nvSpPr>
        <p:spPr>
          <a:xfrm>
            <a:off x="326312" y="3762766"/>
            <a:ext cx="9755237" cy="295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fork: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拷贝当前进程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execve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：把这个进程对应的程序替换为另一个（可执行程序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脚本）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还是通过加载实现：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execve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(→ loader) →  _start() → __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libc_start_main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() → main()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旧瓶装新酒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覆盖当前进程的地址空间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保留当前进程的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PID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、打开的文件描述符以及信号上下文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调用一次，</a:t>
            </a:r>
            <a:r>
              <a:rPr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不返回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（除非出现错误）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19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程序的加载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5F9B5-B98A-4B47-8FC3-67984B48D912}"/>
              </a:ext>
            </a:extLst>
          </p:cNvPr>
          <p:cNvSpPr txBox="1"/>
          <p:nvPr/>
        </p:nvSpPr>
        <p:spPr>
          <a:xfrm>
            <a:off x="497038" y="1302482"/>
            <a:ext cx="1101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(1).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辨析：一个进程和一个程序的异同。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0928E-08A9-4A41-B410-95E64CA8522F}"/>
              </a:ext>
            </a:extLst>
          </p:cNvPr>
          <p:cNvSpPr/>
          <p:nvPr/>
        </p:nvSpPr>
        <p:spPr>
          <a:xfrm>
            <a:off x="408138" y="1327996"/>
            <a:ext cx="8890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01620C-6B7B-814D-8D69-C86973CC0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140" y="2248176"/>
            <a:ext cx="10719719" cy="37938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57A3E-F649-2C4C-B0E4-D346B183E732}"/>
              </a:ext>
            </a:extLst>
          </p:cNvPr>
          <p:cNvSpPr txBox="1"/>
          <p:nvPr/>
        </p:nvSpPr>
        <p:spPr>
          <a:xfrm>
            <a:off x="736140" y="1878844"/>
            <a:ext cx="191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CSAPP P485, P523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6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ECF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的基本概念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41334-2A08-9D46-AACC-98EE7519D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6" b="1875"/>
          <a:stretch/>
        </p:blipFill>
        <p:spPr>
          <a:xfrm>
            <a:off x="8323910" y="2367812"/>
            <a:ext cx="2861686" cy="2122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81731-E1B7-B043-ADD0-4424A1FEB344}"/>
              </a:ext>
            </a:extLst>
          </p:cNvPr>
          <p:cNvSpPr txBox="1"/>
          <p:nvPr/>
        </p:nvSpPr>
        <p:spPr>
          <a:xfrm>
            <a:off x="318705" y="1804762"/>
            <a:ext cx="7903605" cy="295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流：随着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推移而可用的数据或指令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序列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数据序列：数据流（</a:t>
            </a:r>
            <a:r>
              <a:rPr kumimoji="1" lang="en-CN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流式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输入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输出）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指令序列：控制流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对具有时序的序列化信息的抽象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正常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异常控制流：从用户程序角度进行区分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正常：进程根据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自身内部状态（</a:t>
            </a:r>
            <a:r>
              <a:rPr kumimoji="1" lang="en-US" altLang="zh-CN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program state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进行的控制转移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外部状态（</a:t>
            </a:r>
            <a:r>
              <a:rPr kumimoji="1" lang="en-US" altLang="zh-CN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system state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）变化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导致的进程意料之外的控制转移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200D4-F4D6-C340-8F46-11FD72549643}"/>
              </a:ext>
            </a:extLst>
          </p:cNvPr>
          <p:cNvSpPr/>
          <p:nvPr/>
        </p:nvSpPr>
        <p:spPr>
          <a:xfrm>
            <a:off x="408138" y="1327996"/>
            <a:ext cx="101600" cy="381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8FB58-BAAF-C84B-AAC8-D2FB6B8D5DB7}"/>
              </a:ext>
            </a:extLst>
          </p:cNvPr>
          <p:cNvSpPr txBox="1"/>
          <p:nvPr/>
        </p:nvSpPr>
        <p:spPr>
          <a:xfrm>
            <a:off x="497037" y="1340310"/>
            <a:ext cx="7479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1(1). </a:t>
            </a:r>
            <a:r>
              <a:rPr 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相对于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</a:rPr>
              <a:t>“</a:t>
            </a:r>
            <a:r>
              <a:rPr 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异常控制流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</a:rPr>
              <a:t>”</a:t>
            </a:r>
            <a:r>
              <a:rPr 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，什么是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</a:rPr>
              <a:t>“</a:t>
            </a:r>
            <a:r>
              <a:rPr 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正常控制流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</a:rPr>
              <a:t>”</a:t>
            </a:r>
            <a:r>
              <a:rPr 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？</a:t>
            </a:r>
            <a:r>
              <a:rPr lang="en-CN" dirty="0">
                <a:solidFill>
                  <a:schemeClr val="accent1"/>
                </a:solidFill>
                <a:effectLst/>
              </a:rPr>
              <a:t> 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7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程序的加载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20416-19C9-3542-B8AC-ED9B96770831}"/>
              </a:ext>
            </a:extLst>
          </p:cNvPr>
          <p:cNvSpPr txBox="1"/>
          <p:nvPr/>
        </p:nvSpPr>
        <p:spPr>
          <a:xfrm>
            <a:off x="497039" y="1318267"/>
            <a:ext cx="6983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(9).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基于课件第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58 - 59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页，讲解</a:t>
            </a:r>
            <a:r>
              <a:rPr lang="en-US" altLang="zh-CN" sz="18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execve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函数的功能，重点是如何用创建进程的方式运行一个指定的程序文件，而不是与原先相同的进程。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41A896-5435-1E46-8E9F-CA2B9FC6CE89}"/>
              </a:ext>
            </a:extLst>
          </p:cNvPr>
          <p:cNvSpPr/>
          <p:nvPr/>
        </p:nvSpPr>
        <p:spPr>
          <a:xfrm>
            <a:off x="408138" y="1327995"/>
            <a:ext cx="889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B1CFD2-B7E1-C74A-AF55-9D248B4D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" y="2006430"/>
            <a:ext cx="6983532" cy="475897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876ABE-7353-F040-8F54-051F9DCE53E8}"/>
              </a:ext>
            </a:extLst>
          </p:cNvPr>
          <p:cNvCxnSpPr/>
          <p:nvPr/>
        </p:nvCxnSpPr>
        <p:spPr>
          <a:xfrm>
            <a:off x="4861367" y="2349661"/>
            <a:ext cx="787079" cy="219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35EB41-10C4-3B4C-A470-8A872C2AB904}"/>
              </a:ext>
            </a:extLst>
          </p:cNvPr>
          <p:cNvSpPr txBox="1"/>
          <p:nvPr/>
        </p:nvSpPr>
        <p:spPr>
          <a:xfrm>
            <a:off x="5689641" y="2384914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用户向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shell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输入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4051B0-F3AC-4640-8C9F-832CD136C18F}"/>
              </a:ext>
            </a:extLst>
          </p:cNvPr>
          <p:cNvCxnSpPr/>
          <p:nvPr/>
        </p:nvCxnSpPr>
        <p:spPr>
          <a:xfrm>
            <a:off x="6365821" y="5570448"/>
            <a:ext cx="787079" cy="219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F36133-4A77-AD43-A7D1-A2E1EC715D89}"/>
              </a:ext>
            </a:extLst>
          </p:cNvPr>
          <p:cNvSpPr txBox="1"/>
          <p:nvPr/>
        </p:nvSpPr>
        <p:spPr>
          <a:xfrm>
            <a:off x="7194095" y="5605701"/>
            <a:ext cx="300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shell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解析命令，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fork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execve</a:t>
            </a:r>
            <a:endParaRPr kumimoji="1" lang="zh-CN" altLang="en-US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CB07FE3-7E60-BE46-A06E-3F0FF9B284CB}"/>
              </a:ext>
            </a:extLst>
          </p:cNvPr>
          <p:cNvSpPr/>
          <p:nvPr/>
        </p:nvSpPr>
        <p:spPr>
          <a:xfrm>
            <a:off x="7194095" y="2754246"/>
            <a:ext cx="267185" cy="232704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711B6-EF48-2942-9A9D-4B0973FFD227}"/>
              </a:ext>
            </a:extLst>
          </p:cNvPr>
          <p:cNvSpPr txBox="1"/>
          <p:nvPr/>
        </p:nvSpPr>
        <p:spPr>
          <a:xfrm>
            <a:off x="7461280" y="3272076"/>
            <a:ext cx="3318609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/bin/ls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开始执行时这些信息已经被内核放在了用户栈上，供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/bin/ls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138912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0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3303587" y="3075057"/>
            <a:ext cx="558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总结：从</a:t>
            </a:r>
            <a:r>
              <a:rPr kumimoji="1" lang="en-US" altLang="zh-CN" sz="4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1" lang="zh-CN" altLang="en-US" sz="4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代码到进程</a:t>
            </a:r>
          </a:p>
        </p:txBody>
      </p:sp>
    </p:spTree>
    <p:extLst>
      <p:ext uri="{BB962C8B-B14F-4D97-AF65-F5344CB8AC3E}">
        <p14:creationId xmlns:p14="http://schemas.microsoft.com/office/powerpoint/2010/main" val="2455258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EAECD9-5277-B14F-B410-9BC6D5C0065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750" y="1424475"/>
            <a:ext cx="10604500" cy="2120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BE3AF-6938-C34A-87B6-F872A5C680B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9550" y="3736975"/>
            <a:ext cx="9918700" cy="275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41A8AC-D9C1-994F-A9F2-CB0FB2C68ACC}"/>
              </a:ext>
            </a:extLst>
          </p:cNvPr>
          <p:cNvSpPr txBox="1"/>
          <p:nvPr/>
        </p:nvSpPr>
        <p:spPr>
          <a:xfrm>
            <a:off x="8692588" y="4525701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31C65-BD0D-1842-9A0D-4C254E83942E}"/>
              </a:ext>
            </a:extLst>
          </p:cNvPr>
          <p:cNvSpPr txBox="1"/>
          <p:nvPr/>
        </p:nvSpPr>
        <p:spPr>
          <a:xfrm>
            <a:off x="8711023" y="48435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D92CA-E96B-624E-9FD2-AAEDB4276640}"/>
              </a:ext>
            </a:extLst>
          </p:cNvPr>
          <p:cNvSpPr txBox="1"/>
          <p:nvPr/>
        </p:nvSpPr>
        <p:spPr>
          <a:xfrm>
            <a:off x="8711023" y="516137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0F4BA-BCD2-A442-8C15-04CAD35D88EE}"/>
              </a:ext>
            </a:extLst>
          </p:cNvPr>
          <p:cNvSpPr txBox="1"/>
          <p:nvPr/>
        </p:nvSpPr>
        <p:spPr>
          <a:xfrm>
            <a:off x="8712951" y="54642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F7D76-DDDF-D844-8512-A283079DBE17}"/>
              </a:ext>
            </a:extLst>
          </p:cNvPr>
          <p:cNvSpPr txBox="1"/>
          <p:nvPr/>
        </p:nvSpPr>
        <p:spPr>
          <a:xfrm>
            <a:off x="8726455" y="580184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56146-3DC9-7E46-A58D-742E4ACF6134}"/>
              </a:ext>
            </a:extLst>
          </p:cNvPr>
          <p:cNvSpPr txBox="1"/>
          <p:nvPr/>
        </p:nvSpPr>
        <p:spPr>
          <a:xfrm>
            <a:off x="8728382" y="611628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3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2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C5D3D-5214-CA48-8D31-AFB8C484BBF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279" y="1336525"/>
            <a:ext cx="8133539" cy="532655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0E7EC7-938C-2842-B86D-4C740D482443}"/>
              </a:ext>
            </a:extLst>
          </p:cNvPr>
          <p:cNvCxnSpPr>
            <a:cxnSpLocks/>
          </p:cNvCxnSpPr>
          <p:nvPr/>
        </p:nvCxnSpPr>
        <p:spPr>
          <a:xfrm>
            <a:off x="2731625" y="2862618"/>
            <a:ext cx="12732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5FC21A-22D9-5847-98C3-DE440A55729A}"/>
              </a:ext>
            </a:extLst>
          </p:cNvPr>
          <p:cNvCxnSpPr>
            <a:cxnSpLocks/>
          </p:cNvCxnSpPr>
          <p:nvPr/>
        </p:nvCxnSpPr>
        <p:spPr>
          <a:xfrm>
            <a:off x="2060294" y="3987292"/>
            <a:ext cx="10069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C28C76-61A9-B048-85CF-FD15D040D471}"/>
              </a:ext>
            </a:extLst>
          </p:cNvPr>
          <p:cNvCxnSpPr>
            <a:cxnSpLocks/>
          </p:cNvCxnSpPr>
          <p:nvPr/>
        </p:nvCxnSpPr>
        <p:spPr>
          <a:xfrm>
            <a:off x="4122516" y="6118963"/>
            <a:ext cx="32737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AF9404-32C4-BC45-8DBE-BB546C89458E}"/>
              </a:ext>
            </a:extLst>
          </p:cNvPr>
          <p:cNvCxnSpPr>
            <a:cxnSpLocks/>
          </p:cNvCxnSpPr>
          <p:nvPr/>
        </p:nvCxnSpPr>
        <p:spPr>
          <a:xfrm>
            <a:off x="3067291" y="4380831"/>
            <a:ext cx="12732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1789DF-DAA7-7043-9134-5BE052635F30}"/>
              </a:ext>
            </a:extLst>
          </p:cNvPr>
          <p:cNvCxnSpPr>
            <a:cxnSpLocks/>
          </p:cNvCxnSpPr>
          <p:nvPr/>
        </p:nvCxnSpPr>
        <p:spPr>
          <a:xfrm>
            <a:off x="3067291" y="4961494"/>
            <a:ext cx="12732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7CF1D5-1E48-EE47-9881-422FB5C24F69}"/>
              </a:ext>
            </a:extLst>
          </p:cNvPr>
          <p:cNvSpPr txBox="1"/>
          <p:nvPr/>
        </p:nvSpPr>
        <p:spPr>
          <a:xfrm>
            <a:off x="8769771" y="5934297"/>
            <a:ext cx="55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ACE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8A382-FF0E-F742-907F-79381C73C3D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990" y="1386308"/>
            <a:ext cx="8496300" cy="339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598031-49AE-4740-981D-907E353B4A21}"/>
                  </a:ext>
                </a:extLst>
              </p:cNvPr>
              <p:cNvSpPr txBox="1"/>
              <p:nvPr/>
            </p:nvSpPr>
            <p:spPr>
              <a:xfrm>
                <a:off x="8317466" y="1328434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en-US" altLang="zh-CN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598031-49AE-4740-981D-907E353B4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466" y="1328434"/>
                <a:ext cx="4872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3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66525" cy="3784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ECF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异常：中断、陷阱、故障、终止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进程的创建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程序的加载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072D5-8EBC-A84A-B977-55B302A1B1BB}"/>
              </a:ext>
            </a:extLst>
          </p:cNvPr>
          <p:cNvSpPr txBox="1"/>
          <p:nvPr/>
        </p:nvSpPr>
        <p:spPr>
          <a:xfrm>
            <a:off x="5035296" y="1232876"/>
            <a:ext cx="609600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信号的发送、接收、阻塞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信号处理程序的编写原则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1800" dirty="0">
                <a:solidFill>
                  <a:schemeClr val="accent1"/>
                </a:solidFill>
              </a:rPr>
              <a:t>Non-local jump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33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signal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8C7E-7F3F-1441-8D29-A6A80ABB1829}"/>
              </a:ext>
            </a:extLst>
          </p:cNvPr>
          <p:cNvSpPr txBox="1"/>
          <p:nvPr/>
        </p:nvSpPr>
        <p:spPr>
          <a:xfrm>
            <a:off x="268437" y="1232876"/>
            <a:ext cx="6086063" cy="59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软件层面的异步中断：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发送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接收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都是软件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但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产生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信号的原因可能有很多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由内核发送，通知进程发生了某种类型的事件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内容只有一个信号类型码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需要关注的信号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SIGINT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en-US" altLang="zh-CN" sz="16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trl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-C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SIGKILL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：不能被信号处理程序捕获，也不能被忽略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SIGSEGV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：非法内存访问引发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SIGALRM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SIGCHLD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SIGCONT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SIGSTOP</a:t>
            </a:r>
            <a:r>
              <a:rPr lang="zh-CN" altLang="en-US" sz="16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不能被信号处理程序捕获，也不能被忽略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SIGTSTP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Ctrl-Z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8D1D0C-E7C9-5741-AC92-8BEE888DEC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5446" y="497092"/>
            <a:ext cx="5750963" cy="60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发送信号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8C7E-7F3F-1441-8D29-A6A80ABB1829}"/>
              </a:ext>
            </a:extLst>
          </p:cNvPr>
          <p:cNvSpPr txBox="1"/>
          <p:nvPr/>
        </p:nvSpPr>
        <p:spPr>
          <a:xfrm>
            <a:off x="268437" y="1232876"/>
            <a:ext cx="6551465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进程组和进程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父进程和子进程默认属于同一个进程组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pid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&gt; 0: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特定进程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pid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0: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自己所在的进程组中的每一个进程（包括自己）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8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pid</a:t>
            </a:r>
            <a:r>
              <a:rPr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&lt; 0: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特定进程组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/bin/kill -&lt;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signal_id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&gt; &lt;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pid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&gt; ...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Ctrl+C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/Z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发给前台进程组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程序内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kill(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pid_t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sig);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unsigned int alarm(unsigned int seconds)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;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alarm的行为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：覆盖机制；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alarm(0)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接收信号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8C7E-7F3F-1441-8D29-A6A80ABB1829}"/>
              </a:ext>
            </a:extLst>
          </p:cNvPr>
          <p:cNvSpPr txBox="1"/>
          <p:nvPr/>
        </p:nvSpPr>
        <p:spPr>
          <a:xfrm>
            <a:off x="268437" y="1232876"/>
            <a:ext cx="4384586" cy="336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一个进程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从内核态切换到用户态时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内核检查是否有待处理信号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pending &amp; ~blocked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信号的捕获：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signal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函数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把对信号的处理交给信号处理程序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由用户自定义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完全可以只在用户态处理信号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可以被其它信号处理程序打断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5F7B32-03E6-CE48-A82A-E6E9ACCB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4797" y="1661840"/>
            <a:ext cx="7088766" cy="25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5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阻塞信号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8C7E-7F3F-1441-8D29-A6A80ABB1829}"/>
              </a:ext>
            </a:extLst>
          </p:cNvPr>
          <p:cNvSpPr txBox="1"/>
          <p:nvPr/>
        </p:nvSpPr>
        <p:spPr>
          <a:xfrm>
            <a:off x="268437" y="1232876"/>
            <a:ext cx="6224960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内核默认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阻塞和当前正在处理的信号同类型的信号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放入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pending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向量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不排队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：最多只有一个同类信号在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pending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中等待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可见对信号的阻塞不宜过久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使用</a:t>
            </a: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sigprocmask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主动阻塞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解除阻塞信号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人为修改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blocked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向量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可用于避免被信号打断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84C79-1CAC-AD4E-B438-5B0468B5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4" y="4315648"/>
            <a:ext cx="5594885" cy="2273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6FBB1-974F-E746-A3F7-2E593E8A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95" y="3556969"/>
            <a:ext cx="5811168" cy="303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ECF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的基本概念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71B9B-2EA7-3E43-97E8-E27200BB1E73}"/>
              </a:ext>
            </a:extLst>
          </p:cNvPr>
          <p:cNvSpPr txBox="1"/>
          <p:nvPr/>
        </p:nvSpPr>
        <p:spPr>
          <a:xfrm>
            <a:off x="497037" y="1340310"/>
            <a:ext cx="820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1(1). 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转移指令和过程调用指令带来的控制流变化，算异常控制流吗？为什么？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41334-2A08-9D46-AACC-98EE7519D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6" b="1875"/>
          <a:stretch/>
        </p:blipFill>
        <p:spPr>
          <a:xfrm>
            <a:off x="8323910" y="2367812"/>
            <a:ext cx="2861686" cy="2122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81731-E1B7-B043-ADD0-4424A1FEB344}"/>
              </a:ext>
            </a:extLst>
          </p:cNvPr>
          <p:cNvSpPr txBox="1"/>
          <p:nvPr/>
        </p:nvSpPr>
        <p:spPr>
          <a:xfrm>
            <a:off x="318705" y="1804762"/>
            <a:ext cx="7903605" cy="295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流：随着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推移而可用的数据或指令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序列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数据序列：数据流（</a:t>
            </a:r>
            <a:r>
              <a:rPr kumimoji="1" lang="en-CN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流式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输入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输出）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指令序列：控制流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对具有时序的序列化信息的抽象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正常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异常控制流：从用户程序角度进行区分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正常：进程根据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自身内部状态（</a:t>
            </a:r>
            <a:r>
              <a:rPr kumimoji="1" lang="en-US" altLang="zh-CN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program state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进行的控制转移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外部状态（</a:t>
            </a:r>
            <a:r>
              <a:rPr kumimoji="1" lang="en-US" altLang="zh-CN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system state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）变化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导致的进程意料之外的控制转移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200D4-F4D6-C340-8F46-11FD72549643}"/>
              </a:ext>
            </a:extLst>
          </p:cNvPr>
          <p:cNvSpPr/>
          <p:nvPr/>
        </p:nvSpPr>
        <p:spPr>
          <a:xfrm>
            <a:off x="408138" y="1327996"/>
            <a:ext cx="101600" cy="381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177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等待信号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ED2F9-2709-D946-9A48-965D4B19AE10}"/>
              </a:ext>
            </a:extLst>
          </p:cNvPr>
          <p:cNvSpPr txBox="1"/>
          <p:nvPr/>
        </p:nvSpPr>
        <p:spPr>
          <a:xfrm>
            <a:off x="268435" y="1232876"/>
            <a:ext cx="8991311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假设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pid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初值为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，信号处理程序会修改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pid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为非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值，主程序如何等待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检测信号到来？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错误的方法：可能陷入死循环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正确（但不好）的方法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占据大量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多了不必要的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1s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等待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应该使用的方法（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mask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解除对被等待信号的阻塞）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0" name="图片 12">
            <a:extLst>
              <a:ext uri="{FF2B5EF4-FFF2-40B4-BE49-F238E27FC236}">
                <a16:creationId xmlns:a16="http://schemas.microsoft.com/office/drawing/2014/main" id="{6C63A97D-FD7A-9045-8AAC-9C537E74A91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545" y="2109881"/>
            <a:ext cx="1686160" cy="743054"/>
          </a:xfrm>
          <a:prstGeom prst="rect">
            <a:avLst/>
          </a:prstGeom>
        </p:spPr>
      </p:pic>
      <p:pic>
        <p:nvPicPr>
          <p:cNvPr id="12" name="图片 8">
            <a:extLst>
              <a:ext uri="{FF2B5EF4-FFF2-40B4-BE49-F238E27FC236}">
                <a16:creationId xmlns:a16="http://schemas.microsoft.com/office/drawing/2014/main" id="{50CEE80F-079D-C74A-9349-36E3412DD5B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9391" y="3367974"/>
            <a:ext cx="1467055" cy="628738"/>
          </a:xfrm>
          <a:prstGeom prst="rect">
            <a:avLst/>
          </a:prstGeom>
        </p:spPr>
      </p:pic>
      <p:pic>
        <p:nvPicPr>
          <p:cNvPr id="14" name="图片 10">
            <a:extLst>
              <a:ext uri="{FF2B5EF4-FFF2-40B4-BE49-F238E27FC236}">
                <a16:creationId xmlns:a16="http://schemas.microsoft.com/office/drawing/2014/main" id="{8D9E4CAF-2A96-C64F-80F3-51CE13BEAEAF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43" y="4135055"/>
            <a:ext cx="1571844" cy="6668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C35677-12FC-2647-99CD-B45493186EA5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6759" y="5048942"/>
            <a:ext cx="5504210" cy="107822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3476EA-9BB7-3846-B8E1-264334FC43BC}"/>
              </a:ext>
            </a:extLst>
          </p:cNvPr>
          <p:cNvCxnSpPr>
            <a:cxnSpLocks/>
          </p:cNvCxnSpPr>
          <p:nvPr/>
        </p:nvCxnSpPr>
        <p:spPr>
          <a:xfrm flipH="1">
            <a:off x="1956123" y="2511707"/>
            <a:ext cx="4629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49DEC1-FB45-0C47-90E1-5CEEADCAA216}"/>
              </a:ext>
            </a:extLst>
          </p:cNvPr>
          <p:cNvSpPr txBox="1"/>
          <p:nvPr/>
        </p:nvSpPr>
        <p:spPr>
          <a:xfrm>
            <a:off x="2419109" y="2316542"/>
            <a:ext cx="15424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the only signal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834B26-DB5D-8D45-9D1C-ACC8236DF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545" y="5446010"/>
            <a:ext cx="2832100" cy="6858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CF009F-830A-6648-9A71-7E375C30975B}"/>
              </a:ext>
            </a:extLst>
          </p:cNvPr>
          <p:cNvCxnSpPr>
            <a:cxnSpLocks/>
          </p:cNvCxnSpPr>
          <p:nvPr/>
        </p:nvCxnSpPr>
        <p:spPr>
          <a:xfrm flipH="1">
            <a:off x="2914659" y="5783218"/>
            <a:ext cx="4629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88C4CB-03E5-3C49-9AB6-D25C57FF1A41}"/>
              </a:ext>
            </a:extLst>
          </p:cNvPr>
          <p:cNvSpPr txBox="1"/>
          <p:nvPr/>
        </p:nvSpPr>
        <p:spPr>
          <a:xfrm>
            <a:off x="3377645" y="5588053"/>
            <a:ext cx="7216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signal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B2CD35-87DD-BC4D-9AC4-33CCEC63A382}"/>
              </a:ext>
            </a:extLst>
          </p:cNvPr>
          <p:cNvCxnSpPr>
            <a:cxnSpLocks/>
          </p:cNvCxnSpPr>
          <p:nvPr/>
        </p:nvCxnSpPr>
        <p:spPr>
          <a:xfrm flipH="1">
            <a:off x="2914659" y="6152808"/>
            <a:ext cx="4629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A0BA18-A5A6-8244-B818-65DA55FE72D3}"/>
              </a:ext>
            </a:extLst>
          </p:cNvPr>
          <p:cNvSpPr txBox="1"/>
          <p:nvPr/>
        </p:nvSpPr>
        <p:spPr>
          <a:xfrm>
            <a:off x="3377645" y="5957643"/>
            <a:ext cx="7216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signal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信号处理程序的编写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8C7E-7F3F-1441-8D29-A6A80ABB1829}"/>
              </a:ext>
            </a:extLst>
          </p:cNvPr>
          <p:cNvSpPr txBox="1"/>
          <p:nvPr/>
        </p:nvSpPr>
        <p:spPr>
          <a:xfrm>
            <a:off x="268437" y="1232876"/>
            <a:ext cx="9361700" cy="586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难点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任何时候都可能接收到信号，并且信号不排队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并发访问全局数据结构可能导致竞争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例如多个信号处理程序同时修改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errno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听谁的？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原则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处理程序尽可能简单：处理得越快风险越小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只在信号处理程序中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调用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异步信号安全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的函数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无法被信号中断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一定是可重入的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，但可重入的不一定是异步信号安全的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保证安全的函数列表（</a:t>
            </a:r>
            <a:r>
              <a:rPr lang="en-US" altLang="zh-CN" dirty="0">
                <a:solidFill>
                  <a:schemeClr val="accent6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_exit, write, wait, </a:t>
            </a:r>
            <a:r>
              <a:rPr lang="en-US" altLang="zh-CN" dirty="0" err="1">
                <a:solidFill>
                  <a:schemeClr val="accent6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waitpid</a:t>
            </a:r>
            <a:r>
              <a:rPr lang="en-US" altLang="zh-CN" dirty="0">
                <a:solidFill>
                  <a:schemeClr val="accent6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sleep, kill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printf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sprintf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malloc, exit, free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不是异步信号安全的函数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输出只能使用</a:t>
            </a:r>
            <a:r>
              <a:rPr lang="en-US" altLang="zh-CN" dirty="0">
                <a:solidFill>
                  <a:schemeClr val="accent6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write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4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8F9DAB-931D-864A-978B-2714F79F7D69}"/>
              </a:ext>
            </a:extLst>
          </p:cNvPr>
          <p:cNvSpPr txBox="1"/>
          <p:nvPr/>
        </p:nvSpPr>
        <p:spPr>
          <a:xfrm>
            <a:off x="288123" y="497092"/>
            <a:ext cx="681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zh-CN" alt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死锁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1F200-197A-D645-A451-FFC2C0F8725C}"/>
              </a:ext>
            </a:extLst>
          </p:cNvPr>
          <p:cNvSpPr txBox="1"/>
          <p:nvPr/>
        </p:nvSpPr>
        <p:spPr>
          <a:xfrm>
            <a:off x="288121" y="1081867"/>
            <a:ext cx="11298828" cy="568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在</a:t>
            </a:r>
            <a:r>
              <a:rPr lang="en-US" altLang="zh-CN" sz="2000" dirty="0">
                <a:solidFill>
                  <a:prstClr val="black"/>
                </a:solidFill>
                <a:ea typeface="等线" panose="02010600030101010101" pitchFamily="2" charset="-122"/>
                <a:cs typeface="Consolas" panose="020B0609020204030204" pitchFamily="49" charset="0"/>
              </a:rPr>
              <a:t>handler</a:t>
            </a:r>
            <a:r>
              <a:rPr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中使用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printf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的后果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altLang="zh-CN" sz="2000" dirty="0">
              <a:solidFill>
                <a:prstClr val="black"/>
              </a:solidFill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altLang="zh-CN" sz="2000" dirty="0">
              <a:solidFill>
                <a:prstClr val="black"/>
              </a:solidFill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dirty="0">
              <a:solidFill>
                <a:prstClr val="black"/>
              </a:solidFill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printf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内部实现加了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锁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：</a:t>
            </a:r>
            <a:r>
              <a:rPr lang="zh-CN" altLang="en-US" dirty="0"/>
              <a:t>如果没有别人加过锁就继续，否则一直等待直到别人解锁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考虑下面的情况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左边加锁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左边开始输出到缓冲区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上下文切换到其他地方，过了一会再切换回来（内核模式</a:t>
            </a:r>
            <a:r>
              <a:rPr lang="en-US" altLang="zh-CN" dirty="0">
                <a:solidFill>
                  <a:prstClr val="black"/>
                </a:solidFill>
                <a:ea typeface="等线" panose="02010600030101010101" pitchFamily="2" charset="-122"/>
                <a:cs typeface="Consolas" panose="020B0609020204030204" pitchFamily="49" charset="0"/>
              </a:rPr>
              <a:t>-&gt;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用户模式），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内核检测到信号，执行</a:t>
            </a:r>
            <a:r>
              <a:rPr lang="en-US" altLang="zh-CN" dirty="0">
                <a:solidFill>
                  <a:srgbClr val="FF0000"/>
                </a:solidFill>
                <a:ea typeface="等线" panose="02010600030101010101" pitchFamily="2" charset="-122"/>
                <a:cs typeface="Consolas" panose="020B0609020204030204" pitchFamily="49" charset="0"/>
              </a:rPr>
              <a:t>handler</a:t>
            </a:r>
            <a:r>
              <a:rPr lang="zh-CN" altLang="en-US" dirty="0">
                <a:solidFill>
                  <a:srgbClr val="FF0000"/>
                </a:solidFill>
                <a:ea typeface="等线" panose="02010600030101010101" pitchFamily="2" charset="-122"/>
                <a:cs typeface="Consolas" panose="020B0609020204030204" pitchFamily="49" charset="0"/>
              </a:rPr>
              <a:t>（右边）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dirty="0">
                <a:solidFill>
                  <a:prstClr val="black"/>
                </a:solidFill>
                <a:ea typeface="等线" panose="02010600030101010101" pitchFamily="2" charset="-122"/>
                <a:cs typeface="Consolas" panose="020B0609020204030204" pitchFamily="49" charset="0"/>
              </a:rPr>
              <a:t>handler</a:t>
            </a:r>
            <a:r>
              <a:rPr lang="zh-CN" altLang="en-US" dirty="0">
                <a:solidFill>
                  <a:prstClr val="black"/>
                </a:solidFill>
                <a:ea typeface="等线" panose="02010600030101010101" pitchFamily="2" charset="-122"/>
                <a:cs typeface="Consolas" panose="020B0609020204030204" pitchFamily="49" charset="0"/>
              </a:rPr>
              <a:t>里有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printf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，右边加锁，因为此时主程序（左边）也加了锁且</a:t>
            </a:r>
            <a:r>
              <a:rPr lang="zh-CN" altLang="en-CN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尚未解锁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，等待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左边必须等自己的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  <a:cs typeface="Consolas" panose="020B0609020204030204" pitchFamily="49" charset="0"/>
              </a:rPr>
              <a:t>handler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执行完才能继续执行，但是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  <a:cs typeface="Consolas" panose="020B0609020204030204" pitchFamily="49" charset="0"/>
              </a:rPr>
              <a:t>handler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  <a:cs typeface="Consolas" panose="020B0609020204030204" pitchFamily="49" charset="0"/>
              </a:rPr>
              <a:t>得等左边解锁才能继续执行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  <a:cs typeface="Consolas" panose="020B0609020204030204" pitchFamily="49" charset="0"/>
              </a:rPr>
              <a:t> -&gt; </a:t>
            </a:r>
            <a:r>
              <a:rPr lang="zh-CN" altLang="en-US" noProof="0" dirty="0">
                <a:solidFill>
                  <a:prstClr val="black"/>
                </a:solidFill>
                <a:ea typeface="等线" panose="02010600030101010101" pitchFamily="2" charset="-122"/>
                <a:cs typeface="Consolas" panose="020B0609020204030204" pitchFamily="49" charset="0"/>
              </a:rPr>
              <a:t>死锁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15D89C0A-4B02-8B49-BD75-28516AE88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44"/>
          <a:stretch/>
        </p:blipFill>
        <p:spPr>
          <a:xfrm>
            <a:off x="2027342" y="1589523"/>
            <a:ext cx="8137316" cy="17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信号处理程序的编写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8C7E-7F3F-1441-8D29-A6A80ABB1829}"/>
              </a:ext>
            </a:extLst>
          </p:cNvPr>
          <p:cNvSpPr txBox="1"/>
          <p:nvPr/>
        </p:nvSpPr>
        <p:spPr>
          <a:xfrm>
            <a:off x="268436" y="1232876"/>
            <a:ext cx="10877983" cy="5446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原则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保存和恢复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errno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处理程序开始时保存 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errno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，返回前恢复 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errno</a:t>
            </a:r>
            <a:endParaRPr lang="zh-CN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因为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errno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在处理程序执行过程中可能被覆盖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访问全局变量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数据结构时阻塞所有信号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主程序中也需要，避免竞争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主程序与信号处理程序共享的全局变量使用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volatile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声明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不允许缓存，每次都写到主存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让处理程序和主程序都能及时看到数据的变化，确保数据同步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全局标志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flag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使用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sig_atomic_t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声明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一般会用全局标志来记录是否收到信号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sig_atomic_t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写指令的原子性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不可被打断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同时读写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不保证是原子的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flag++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flag+=10</a:t>
            </a:r>
          </a:p>
        </p:txBody>
      </p:sp>
    </p:spTree>
    <p:extLst>
      <p:ext uri="{BB962C8B-B14F-4D97-AF65-F5344CB8AC3E}">
        <p14:creationId xmlns:p14="http://schemas.microsoft.com/office/powerpoint/2010/main" val="1240280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Non-local jump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8C7E-7F3F-1441-8D29-A6A80ABB1829}"/>
              </a:ext>
            </a:extLst>
          </p:cNvPr>
          <p:cNvSpPr txBox="1"/>
          <p:nvPr/>
        </p:nvSpPr>
        <p:spPr>
          <a:xfrm>
            <a:off x="268436" y="1232876"/>
            <a:ext cx="6143939" cy="3784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setjmp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保存当前程序状态的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snapshot/checkpoint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到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env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env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缓冲区里保存调用环境，供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longjmp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PC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，栈指针，通用目的寄存器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...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调用一次，返回多次，返回值不可赋值给变量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longjmp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回到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snapshot/checkpoint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env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中恢复调用环境，控制直接回到设置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env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setjmp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setjmp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返回，返回值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retval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（由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longjmp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提供）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调用一次，不返回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8F916-4058-2647-A1F0-4AEFEB83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85" y="1617733"/>
            <a:ext cx="5798179" cy="1193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03C82-F92C-844D-A20F-D1A0592C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10" y="3005880"/>
            <a:ext cx="5763454" cy="11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07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D05F8-91D7-884D-BCA9-40E6AD07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611AA-D992-EA4F-8A6C-3A5EFFCD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8" y="1350843"/>
            <a:ext cx="6171878" cy="3764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E554C3-BFD0-0942-9A0F-ECFEF1CEAB23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Non-local jump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F4DD1-FED7-9C49-80A9-6045DBF5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60" y="2012204"/>
            <a:ext cx="5463872" cy="470927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69ED75-E86C-C640-A6B2-6CE3C1B5A17B}"/>
              </a:ext>
            </a:extLst>
          </p:cNvPr>
          <p:cNvCxnSpPr/>
          <p:nvPr/>
        </p:nvCxnSpPr>
        <p:spPr>
          <a:xfrm flipH="1" flipV="1">
            <a:off x="2164466" y="2801073"/>
            <a:ext cx="3032567" cy="1423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9AE5CD-D269-6F4C-A6E5-827E06292FB0}"/>
              </a:ext>
            </a:extLst>
          </p:cNvPr>
          <p:cNvCxnSpPr>
            <a:cxnSpLocks/>
          </p:cNvCxnSpPr>
          <p:nvPr/>
        </p:nvCxnSpPr>
        <p:spPr>
          <a:xfrm>
            <a:off x="1180618" y="3634451"/>
            <a:ext cx="185195" cy="1064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AAD5B8-3617-CC4D-BE42-DB2EAF125492}"/>
              </a:ext>
            </a:extLst>
          </p:cNvPr>
          <p:cNvCxnSpPr>
            <a:cxnSpLocks/>
          </p:cNvCxnSpPr>
          <p:nvPr/>
        </p:nvCxnSpPr>
        <p:spPr>
          <a:xfrm flipV="1">
            <a:off x="2893671" y="3854370"/>
            <a:ext cx="2478429" cy="84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099434-A43B-6345-AF30-4F083001C9A1}"/>
              </a:ext>
            </a:extLst>
          </p:cNvPr>
          <p:cNvCxnSpPr>
            <a:cxnSpLocks/>
          </p:cNvCxnSpPr>
          <p:nvPr/>
        </p:nvCxnSpPr>
        <p:spPr>
          <a:xfrm>
            <a:off x="5372100" y="3854370"/>
            <a:ext cx="0" cy="1261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8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Non-local jump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8C7E-7F3F-1441-8D29-A6A80ABB1829}"/>
              </a:ext>
            </a:extLst>
          </p:cNvPr>
          <p:cNvSpPr txBox="1"/>
          <p:nvPr/>
        </p:nvSpPr>
        <p:spPr>
          <a:xfrm>
            <a:off x="268436" y="1232876"/>
            <a:ext cx="4315139" cy="336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可以绕开所有的中间调用直接返回调用栈的最上层，直接从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env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里恢复调用环境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使错误处理更加快速，不需要一层一层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traceback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软重启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问题：可能导致内存泄漏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84634C-8656-1240-97D3-C4B90E51F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789" y="1071386"/>
            <a:ext cx="7047773" cy="497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14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944AC3-E599-2349-876F-2BD18851E21E}"/>
              </a:ext>
            </a:extLst>
          </p:cNvPr>
          <p:cNvGrpSpPr/>
          <p:nvPr/>
        </p:nvGrpSpPr>
        <p:grpSpPr>
          <a:xfrm>
            <a:off x="2399176" y="2585468"/>
            <a:ext cx="7393647" cy="1687064"/>
            <a:chOff x="1641575" y="2677801"/>
            <a:chExt cx="7393647" cy="1687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9B2C29-6C36-CC44-A825-1EB7BA0CADF3}"/>
                </a:ext>
              </a:extLst>
            </p:cNvPr>
            <p:cNvSpPr txBox="1"/>
            <p:nvPr/>
          </p:nvSpPr>
          <p:spPr>
            <a:xfrm>
              <a:off x="1641575" y="2967335"/>
              <a:ext cx="581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/>
                <a:t>Thank</a:t>
              </a:r>
              <a:r>
                <a:rPr kumimoji="1" lang="zh-CN" altLang="en-US" sz="6600" dirty="0"/>
                <a:t> </a:t>
              </a:r>
              <a:r>
                <a:rPr kumimoji="1" lang="en-US" altLang="zh-CN" sz="6600" dirty="0"/>
                <a:t>you!</a:t>
              </a:r>
              <a:endParaRPr kumimoji="1" lang="zh-CN" altLang="en-US" sz="6600" dirty="0"/>
            </a:p>
          </p:txBody>
        </p:sp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2F7A61C-D60C-8F44-8D57-D33E1FE70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0335" y="2677801"/>
              <a:ext cx="1854887" cy="168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56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ECF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的基本概念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71B9B-2EA7-3E43-97E8-E27200BB1E73}"/>
              </a:ext>
            </a:extLst>
          </p:cNvPr>
          <p:cNvSpPr txBox="1"/>
          <p:nvPr/>
        </p:nvSpPr>
        <p:spPr>
          <a:xfrm>
            <a:off x="497038" y="1340310"/>
            <a:ext cx="7744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1(2)</a:t>
            </a:r>
            <a:r>
              <a:rPr lang="en-US" altLang="zh-CN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.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为什么计算机系统需要支持“异常控制流”？需要支持哪些场景？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F1E72-3D70-4D42-90BA-4F3CD5166511}"/>
              </a:ext>
            </a:extLst>
          </p:cNvPr>
          <p:cNvSpPr/>
          <p:nvPr/>
        </p:nvSpPr>
        <p:spPr>
          <a:xfrm>
            <a:off x="408138" y="1327996"/>
            <a:ext cx="101600" cy="381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FCFEC-4651-EC48-9F9E-775F1C184FB2}"/>
              </a:ext>
            </a:extLst>
          </p:cNvPr>
          <p:cNvSpPr txBox="1"/>
          <p:nvPr/>
        </p:nvSpPr>
        <p:spPr>
          <a:xfrm>
            <a:off x="318705" y="1804762"/>
            <a:ext cx="6030818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使进程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/CPU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能够感知到外部状态的变化并及时做出响应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事件驱动的思想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课件中的一些例子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中断（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interrupt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DMA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传送、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时间片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到期中断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故障（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fault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除零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异常、缺页异常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signal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Ctrl-C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如果没有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ECF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会怎么样？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6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ECF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的基本类型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79E7C-6EB4-4A4E-89A2-47E05CA20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723" b="884"/>
          <a:stretch/>
        </p:blipFill>
        <p:spPr>
          <a:xfrm>
            <a:off x="268438" y="1385020"/>
            <a:ext cx="8088162" cy="495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50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66525" cy="3784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ECF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异常：中断、陷阱、故障、终止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进程的创建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进程的终止与回收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程序的加载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072D5-8EBC-A84A-B977-55B302A1B1BB}"/>
              </a:ext>
            </a:extLst>
          </p:cNvPr>
          <p:cNvSpPr txBox="1"/>
          <p:nvPr/>
        </p:nvSpPr>
        <p:spPr>
          <a:xfrm>
            <a:off x="5035296" y="1232876"/>
            <a:ext cx="609600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信号的发送与接收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信号处理程序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1800" dirty="0"/>
              <a:t>Non-local jump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83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12169</TotalTime>
  <Words>4238</Words>
  <Application>Microsoft Macintosh PowerPoint</Application>
  <PresentationFormat>Widescreen</PresentationFormat>
  <Paragraphs>630</Paragraphs>
  <Slides>67</Slides>
  <Notes>54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Arial</vt:lpstr>
      <vt:lpstr>Wingdings</vt:lpstr>
      <vt:lpstr>Bell Gothic Std Black</vt:lpstr>
      <vt:lpstr>Consolas</vt:lpstr>
      <vt:lpstr>Courier New</vt:lpstr>
      <vt:lpstr>Calibri Light</vt:lpstr>
      <vt:lpstr>-webkit-standard</vt:lpstr>
      <vt:lpstr>SimHei</vt:lpstr>
      <vt:lpstr>Times New Roman</vt:lpstr>
      <vt:lpstr>Calibri</vt:lpstr>
      <vt:lpstr>Cambria Math</vt:lpstr>
      <vt:lpstr>Office Theme</vt:lpstr>
      <vt:lpstr>Exception Control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 沛雨</dc:creator>
  <cp:lastModifiedBy>刘 沛雨</cp:lastModifiedBy>
  <cp:revision>236</cp:revision>
  <dcterms:created xsi:type="dcterms:W3CDTF">2024-09-08T14:28:50Z</dcterms:created>
  <dcterms:modified xsi:type="dcterms:W3CDTF">2025-11-26T13:34:43Z</dcterms:modified>
</cp:coreProperties>
</file>